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7"/>
  </p:notesMasterIdLst>
  <p:sldIdLst>
    <p:sldId id="256" r:id="rId2"/>
    <p:sldId id="291" r:id="rId3"/>
    <p:sldId id="257" r:id="rId4"/>
    <p:sldId id="258" r:id="rId5"/>
    <p:sldId id="259" r:id="rId6"/>
    <p:sldId id="260" r:id="rId7"/>
    <p:sldId id="297" r:id="rId8"/>
    <p:sldId id="261" r:id="rId9"/>
    <p:sldId id="263" r:id="rId10"/>
    <p:sldId id="264" r:id="rId11"/>
    <p:sldId id="266" r:id="rId12"/>
    <p:sldId id="267" r:id="rId13"/>
    <p:sldId id="262" r:id="rId14"/>
    <p:sldId id="268" r:id="rId15"/>
    <p:sldId id="286" r:id="rId16"/>
    <p:sldId id="270" r:id="rId17"/>
    <p:sldId id="271" r:id="rId18"/>
    <p:sldId id="272" r:id="rId19"/>
    <p:sldId id="273" r:id="rId20"/>
    <p:sldId id="274" r:id="rId21"/>
    <p:sldId id="275" r:id="rId22"/>
    <p:sldId id="284" r:id="rId23"/>
    <p:sldId id="276" r:id="rId24"/>
    <p:sldId id="278" r:id="rId25"/>
    <p:sldId id="292" r:id="rId26"/>
    <p:sldId id="293" r:id="rId27"/>
    <p:sldId id="294" r:id="rId28"/>
    <p:sldId id="277" r:id="rId29"/>
    <p:sldId id="290" r:id="rId30"/>
    <p:sldId id="281" r:id="rId31"/>
    <p:sldId id="288" r:id="rId32"/>
    <p:sldId id="289" r:id="rId33"/>
    <p:sldId id="279" r:id="rId34"/>
    <p:sldId id="280" r:id="rId35"/>
    <p:sldId id="295" r:id="rId36"/>
  </p:sldIdLst>
  <p:sldSz cx="9144000" cy="6858000" type="screen4x3"/>
  <p:notesSz cx="6796088" cy="987107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1"/>
          <p:cNvSpPr>
            <a:spLocks noChangeArrowheads="1"/>
          </p:cNvSpPr>
          <p:nvPr/>
        </p:nvSpPr>
        <p:spPr bwMode="auto">
          <a:xfrm>
            <a:off x="0" y="0"/>
            <a:ext cx="6796088" cy="98710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9699" name="AutoShape 2"/>
          <p:cNvSpPr>
            <a:spLocks noChangeArrowheads="1"/>
          </p:cNvSpPr>
          <p:nvPr/>
        </p:nvSpPr>
        <p:spPr bwMode="auto">
          <a:xfrm>
            <a:off x="0" y="0"/>
            <a:ext cx="6796088" cy="98710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0" y="0"/>
            <a:ext cx="6796088" cy="98710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0" y="0"/>
            <a:ext cx="6796088" cy="98710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9704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0775" cy="369728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689475"/>
            <a:ext cx="5432425" cy="44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375775"/>
            <a:ext cx="29400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72A82F0-6654-49E0-955A-38B1DEA204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44195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496ED9-A9B6-4D5B-867A-D521EFBDB885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latin typeface="Arial" charset="0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CC036C6-FED6-4091-AE47-CDC985954193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Arial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AC420F-04D8-4135-A9D8-90B400D3126D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de-DE" altLang="de-DE">
              <a:latin typeface="Arial" charset="0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64C5AEE-8539-451B-A466-1D5559AC1F0D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de-DE">
              <a:latin typeface="Arial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F0C1E5-D9DD-4EEE-A3CD-EBB9A01EF92E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de-DE" altLang="de-DE">
              <a:latin typeface="Arial" charset="0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A5A87B4-4EBD-4927-AF73-A37DE9CA6E40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DE" altLang="de-DE">
              <a:latin typeface="Arial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75269E-67E7-45BB-BCED-04293FFF53CF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de-DE" altLang="de-DE">
              <a:latin typeface="Arial" charset="0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B25E7C7-92BE-4F3E-A9DD-2190BF766EA1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DE" altLang="de-DE">
              <a:latin typeface="Arial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0E649D-7B84-40C5-856F-FF00FC312FD6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de-DE" altLang="de-DE">
              <a:latin typeface="Arial" charset="0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D199EE4-611C-4099-923F-F90746780002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de-DE" altLang="de-DE">
              <a:latin typeface="Arial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421521-16E6-4F38-A6C9-663D8AA9257F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de-DE" altLang="de-DE">
              <a:latin typeface="Arial" charset="0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DB403A4-E078-4D95-A180-80E36B26C579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de-DE" altLang="de-DE">
              <a:latin typeface="Arial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67359A-9256-4095-9539-F8D00449A280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de-DE" altLang="de-DE">
              <a:latin typeface="Arial" charset="0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5B85F74-D7B1-4577-9F17-525F5F3D1D31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de-DE" altLang="de-DE">
              <a:latin typeface="Arial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F55DF77-0714-495F-82CA-4E30157FD863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de-DE" altLang="de-DE">
              <a:latin typeface="Arial" charset="0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6C79BC3-6F58-4965-8F20-539230DC496C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DE" altLang="de-DE">
              <a:latin typeface="Arial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C787AF-BC39-46DC-9E50-441C2216F151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de-DE" altLang="de-DE">
              <a:latin typeface="Arial" charset="0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5DF3C4E-9C42-477A-83A2-530D3AA6C685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DE" altLang="de-DE">
              <a:latin typeface="Arial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C8BCFEB-1656-4B1F-98CF-65369A5B3D31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de-DE" altLang="de-DE">
              <a:latin typeface="Arial" charset="0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83BA78D-8342-4021-A715-3E8A421FCAFA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de-DE" altLang="de-DE">
              <a:latin typeface="Arial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DC2A3F-B0A0-46F6-9BD7-7917CD5B6531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de-DE" altLang="de-DE">
              <a:latin typeface="Arial" charset="0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74DA7F5-5257-44B2-90DD-26E05C34AE41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de-DE" altLang="de-DE">
              <a:latin typeface="Arial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496ED9-A9B6-4D5B-867A-D521EFBDB885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de-DE" altLang="de-DE">
              <a:latin typeface="Arial" charset="0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CC036C6-FED6-4091-AE47-CDC985954193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>
              <a:latin typeface="Arial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B1767E-4C00-4491-91F5-63D52F985CC7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de-DE" altLang="de-DE">
              <a:latin typeface="Arial" charset="0"/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1B9F065-449B-4BF3-931C-5C86C1041B4A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de-DE" altLang="de-DE">
              <a:latin typeface="Arial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BBBF2E-1F07-4CA2-8004-7137E48E9426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de-DE" altLang="de-DE">
              <a:latin typeface="Arial" charset="0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FD33501-70FA-4630-81C5-255446310EF9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de-DE" altLang="de-DE">
              <a:latin typeface="Arial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BBBF2E-1F07-4CA2-8004-7137E48E9426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de-DE" altLang="de-DE">
              <a:latin typeface="Arial" charset="0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FD33501-70FA-4630-81C5-255446310EF9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de-DE" altLang="de-DE">
              <a:latin typeface="Arial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B0A7C7-9073-4A18-B9A5-6DFE76913975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de-DE" altLang="de-DE">
              <a:latin typeface="Arial" charset="0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3196785-2E70-4145-A34A-D928EA9BB754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de-DE" altLang="de-DE">
              <a:latin typeface="Arial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3BA1B3-7FFA-42D0-ABB8-76201F62D736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de-DE" altLang="de-DE">
              <a:latin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3BA1B3-7FFA-42D0-ABB8-76201F62D736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de-DE" altLang="de-DE">
              <a:latin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3BA1B3-7FFA-42D0-ABB8-76201F62D736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lang="de-DE" altLang="de-DE">
              <a:latin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3BA1B3-7FFA-42D0-ABB8-76201F62D736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27</a:t>
            </a:fld>
            <a:endParaRPr lang="de-DE" altLang="de-DE">
              <a:latin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988B10-144F-4B35-8347-A4E571FE77F9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28</a:t>
            </a:fld>
            <a:endParaRPr lang="de-DE" altLang="de-DE">
              <a:latin typeface="Arial" charset="0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444277A-16CF-4FC3-A901-B1440B91DBFB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de-DE" altLang="de-DE">
              <a:latin typeface="Arial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AB419AF-52CB-4521-B3FF-5ADE8C872F18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29</a:t>
            </a:fld>
            <a:endParaRPr lang="de-DE" altLang="de-DE">
              <a:latin typeface="Arial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8A255CC-2745-453B-9D1F-F36EDD036856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de-DE" altLang="de-DE">
              <a:latin typeface="Arial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B90E79-2B53-431A-898F-7EEC1F3776AE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de-DE" altLang="de-DE">
              <a:latin typeface="Arial" charset="0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03C253-B547-47F8-B229-39F44537628A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>
              <a:latin typeface="Arial" charset="0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9B1F54-946D-4B3F-9169-6921BD47769F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30</a:t>
            </a:fld>
            <a:endParaRPr lang="de-DE" altLang="de-DE">
              <a:latin typeface="Arial" charset="0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5FBD638-0AF2-453D-9CB4-E56B19488742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de-DE" altLang="de-DE">
              <a:latin typeface="Arial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988B10-144F-4B35-8347-A4E571FE77F9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31</a:t>
            </a:fld>
            <a:endParaRPr lang="de-DE" altLang="de-DE">
              <a:latin typeface="Arial" charset="0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444277A-16CF-4FC3-A901-B1440B91DBFB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de-DE" altLang="de-DE">
              <a:latin typeface="Arial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988B10-144F-4B35-8347-A4E571FE77F9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32</a:t>
            </a:fld>
            <a:endParaRPr lang="de-DE" altLang="de-DE">
              <a:latin typeface="Arial" charset="0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444277A-16CF-4FC3-A901-B1440B91DBFB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de-DE" altLang="de-DE">
              <a:latin typeface="Arial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0A7557-4FC8-4A24-9F98-83CE986AD0F5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33</a:t>
            </a:fld>
            <a:endParaRPr lang="de-DE" altLang="de-DE">
              <a:latin typeface="Arial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961B370-D2D1-4B3A-9275-21DCBFB0F17D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de-DE" altLang="de-DE">
              <a:latin typeface="Arial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AB419AF-52CB-4521-B3FF-5ADE8C872F18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34</a:t>
            </a:fld>
            <a:endParaRPr lang="de-DE" altLang="de-DE">
              <a:latin typeface="Arial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8A255CC-2745-453B-9D1F-F36EDD036856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de-DE" altLang="de-DE">
              <a:latin typeface="Arial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E66709-12B8-4D0A-A57A-9D8346BDAEE5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35</a:t>
            </a:fld>
            <a:endParaRPr lang="de-DE" altLang="de-DE">
              <a:latin typeface="Arial" charset="0"/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B71D74-DDE8-403B-83BA-E2B2024C1C2A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de-DE" altLang="de-DE">
              <a:latin typeface="Arial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A16F884-5376-4D8C-B3CF-B870F5290C95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DE" altLang="de-DE">
              <a:latin typeface="Arial" charset="0"/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EBD226-F155-4903-9AD4-264D894E7E61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de-DE" altLang="de-DE">
              <a:latin typeface="Arial" charset="0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5004E83-E350-40D7-A42C-C3BDC575ACC3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>
              <a:latin typeface="Arial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EC5912-8435-46F7-84FC-7A76F0BE77C9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de-DE" altLang="de-DE">
              <a:latin typeface="Arial" charset="0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8441FE9-3BEE-44D3-9C20-22B1242240FB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>
              <a:latin typeface="Arial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EC5912-8435-46F7-84FC-7A76F0BE77C9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de-DE" altLang="de-DE">
              <a:latin typeface="Arial" charset="0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8441FE9-3BEE-44D3-9C20-22B1242240FB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>
              <a:latin typeface="Arial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4CD75C-B88D-472F-ACCD-627456F7FF78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de-DE" altLang="de-DE">
              <a:latin typeface="Arial" charset="0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471586D-0E02-4E86-AC18-206DA837AAD0}" type="slidenum">
              <a:rPr lang="de-DE" altLang="de-DE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Arial" charset="0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7DD628-10EC-40FE-9CB4-E5121BA53840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de-DE" altLang="de-DE">
              <a:latin typeface="Arial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11/3/2019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E8FEF-6BDA-4D5D-8142-543B94485A87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546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11/3/2019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9E92E-DC17-475A-9FBB-6FE64ABA83AB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937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11/3/2019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E7D49-B8A3-4580-B591-8BBEBD3C0CBA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480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11/3/2019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67EAF-5443-49DA-AB09-5F51C786574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5743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11/3/2019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9167E-74E1-48BB-B6EA-1A1CC04E0587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3928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11/3/2019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1E8C-3D74-45F8-9259-516C88E6464E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9765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11/3/2019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A0331-3CF4-4FC4-818B-0FED4505B580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623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11/3/2019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0CC71-B8A6-4ECB-9621-2341563CAD47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5635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11/3/2019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44C55-07A6-4974-8C7B-088DEB79366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305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11/3/2019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10947-C0CC-4F8E-8370-09D05071FF7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6244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11/3/2019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4C96C-5C51-41B7-B35F-05D7A9459A0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056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11/3/2019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9A3E5E-B5A7-4A51-A1AB-66F80DF9ABCA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323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85800" y="1152610"/>
            <a:ext cx="7772400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5400" b="1">
                <a:solidFill>
                  <a:srgbClr val="C00000"/>
                </a:solidFill>
              </a:rPr>
              <a:t>Die Oberstufe am Gymnasium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71600" y="3356992"/>
            <a:ext cx="640080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de-DE" altLang="de-DE" sz="1800" dirty="0"/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de-DE" altLang="de-DE" sz="2400" dirty="0"/>
              <a:t>10. Jahrgangsstufe:		  Einführungsphase in 								  die Oberstufe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de-DE" altLang="de-DE" sz="2400" dirty="0"/>
              <a:t>11./12. Jahrgangsstufe: Qualifikationsphase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de-DE" altLang="de-DE" sz="2400" dirty="0"/>
              <a:t>nach 12/2:				  Abitur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22275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800" u="sng">
                <a:solidFill>
                  <a:srgbClr val="FF0000"/>
                </a:solidFill>
              </a:rPr>
              <a:t>Pflichtbereich</a:t>
            </a:r>
          </a:p>
        </p:txBody>
      </p:sp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457200" y="1052513"/>
          <a:ext cx="7716838" cy="5000625"/>
        </p:xfrm>
        <a:graphic>
          <a:graphicData uri="http://schemas.openxmlformats.org/drawingml/2006/table">
            <a:tbl>
              <a:tblPr/>
              <a:tblGrid>
                <a:gridCol w="188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43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Fach</a:t>
                      </a:r>
                    </a:p>
                  </a:txBody>
                  <a:tcPr marL="90000" marR="90000" marT="332423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11/1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11/2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12/1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12/2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Deutsch</a:t>
                      </a:r>
                    </a:p>
                  </a:txBody>
                  <a:tcPr marL="90000" marR="90000" marT="332423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WS</a:t>
                      </a:r>
                    </a:p>
                  </a:txBody>
                  <a:tcPr marL="90000" marR="90000" marT="20556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Mathe</a:t>
                      </a:r>
                    </a:p>
                  </a:txBody>
                  <a:tcPr marL="90000" marR="90000" marT="332423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WS</a:t>
                      </a:r>
                    </a:p>
                  </a:txBody>
                  <a:tcPr marL="90000" marR="90000" marT="20556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G+Sk</a:t>
                      </a:r>
                    </a:p>
                  </a:txBody>
                  <a:tcPr marL="90000" marR="90000" marT="332423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WS</a:t>
                      </a:r>
                    </a:p>
                  </a:txBody>
                  <a:tcPr marL="90000" marR="90000" marT="20556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3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Rel/Eth</a:t>
                      </a:r>
                    </a:p>
                  </a:txBody>
                  <a:tcPr marL="90000" marR="90000" marT="332423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WS</a:t>
                      </a:r>
                    </a:p>
                  </a:txBody>
                  <a:tcPr marL="90000" marR="90000" marT="20556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Sport</a:t>
                      </a:r>
                    </a:p>
                  </a:txBody>
                  <a:tcPr marL="90000" marR="90000" marT="332423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WS</a:t>
                      </a:r>
                    </a:p>
                  </a:txBody>
                  <a:tcPr marL="90000" marR="90000" marT="20556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3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332423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15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15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15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15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60</a:t>
                      </a:r>
                    </a:p>
                  </a:txBody>
                  <a:tcPr marL="90000" marR="90000" marT="332423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742950" y="-100013"/>
            <a:ext cx="7920038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000" u="sng">
                <a:solidFill>
                  <a:srgbClr val="009900"/>
                </a:solidFill>
              </a:rPr>
              <a:t>Wahlpflichtbereich</a:t>
            </a:r>
          </a:p>
        </p:txBody>
      </p:sp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539750" y="620713"/>
          <a:ext cx="7726363" cy="6048378"/>
        </p:xfrm>
        <a:graphic>
          <a:graphicData uri="http://schemas.openxmlformats.org/drawingml/2006/table">
            <a:tbl>
              <a:tblPr/>
              <a:tblGrid>
                <a:gridCol w="2037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7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6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9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20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Fach</a:t>
                      </a:r>
                    </a:p>
                  </a:txBody>
                  <a:tcPr marL="89991" marR="89991" marT="300914" marB="46804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11/1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11/2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12/1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12/2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0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E/F/L</a:t>
                      </a:r>
                    </a:p>
                  </a:txBody>
                  <a:tcPr marL="89991" marR="89991" marT="300914" marB="46804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0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B/C/Ph</a:t>
                      </a:r>
                    </a:p>
                  </a:txBody>
                  <a:tcPr marL="89991" marR="89991" marT="300914" marB="46804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0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Geo/WR</a:t>
                      </a:r>
                    </a:p>
                  </a:txBody>
                  <a:tcPr marL="89991" marR="89991" marT="300914" marB="46804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0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Ku/Mu</a:t>
                      </a:r>
                    </a:p>
                  </a:txBody>
                  <a:tcPr marL="89991" marR="89991" marT="300914" marB="46804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0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F2/ N2/ Inf</a:t>
                      </a:r>
                    </a:p>
                  </a:txBody>
                  <a:tcPr marL="89991" marR="89991" marT="300914" marB="46804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4/3/3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4/3/3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20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W-Sem</a:t>
                      </a:r>
                    </a:p>
                  </a:txBody>
                  <a:tcPr marL="89991" marR="89991" marT="300914" marB="46804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20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P-Sem</a:t>
                      </a:r>
                    </a:p>
                  </a:txBody>
                  <a:tcPr marL="89991" marR="89991" marT="300914" marB="46804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20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9991" marR="89991" marT="300914" marB="46804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19/18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19/18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15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11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64/62</a:t>
                      </a:r>
                    </a:p>
                  </a:txBody>
                  <a:tcPr marL="89991" marR="89991" marT="300914" marB="4680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285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>
                <a:solidFill>
                  <a:srgbClr val="0000CC"/>
                </a:solidFill>
              </a:rPr>
              <a:t>Gesamtbelegung</a:t>
            </a:r>
          </a:p>
        </p:txBody>
      </p:sp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395288" y="1125538"/>
          <a:ext cx="8353424" cy="5335591"/>
        </p:xfrm>
        <a:graphic>
          <a:graphicData uri="http://schemas.openxmlformats.org/drawingml/2006/table">
            <a:tbl>
              <a:tblPr/>
              <a:tblGrid>
                <a:gridCol w="1512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3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8279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5" marR="90005" marT="300840" marB="46793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11/1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11/2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12/1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12/2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44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Pflicht</a:t>
                      </a:r>
                    </a:p>
                  </a:txBody>
                  <a:tcPr marL="90005" marR="90005" marT="300840" marB="46793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15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15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15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15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60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393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Wahl-pflicht</a:t>
                      </a:r>
                    </a:p>
                  </a:txBody>
                  <a:tcPr marL="90005" marR="90005" marT="300840" marB="46793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19/18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19/18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15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11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64/62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44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Zwischen-summe</a:t>
                      </a:r>
                    </a:p>
                  </a:txBody>
                  <a:tcPr marL="90005" marR="90005" marT="300840" marB="46793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34/33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34/33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30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26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124/122</a:t>
                      </a:r>
                    </a:p>
                  </a:txBody>
                  <a:tcPr marL="90005" marR="90005" marT="268949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362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Profil</a:t>
                      </a:r>
                    </a:p>
                  </a:txBody>
                  <a:tcPr marL="90005" marR="90005" marT="300840" marB="46793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3200" b="0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3200" b="0" i="1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3200" b="0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3200" b="0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8/10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8859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Summe</a:t>
                      </a:r>
                    </a:p>
                  </a:txBody>
                  <a:tcPr marL="90005" marR="90005" marT="300840" marB="46793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3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3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de-DE" altLang="de-DE" sz="3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132</a:t>
                      </a:r>
                    </a:p>
                  </a:txBody>
                  <a:tcPr marL="90005" marR="90005" marT="300840" marB="46793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 dirty="0">
                <a:solidFill>
                  <a:srgbClr val="C00000"/>
                </a:solidFill>
              </a:rPr>
              <a:t>Mögliche Profilbelegung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de-DE" altLang="de-DE" sz="2800" dirty="0"/>
              <a:t>2. Fremdsprache fortsetzen in 12 (keine weitere Stundenergänzung notwendig)</a:t>
            </a: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de-DE" altLang="de-DE" sz="2800" dirty="0"/>
              <a:t>2. Naturwissenschaft fortsetzen in 12 (in zwei Semestern ein weiteres Profilfach notwendig)</a:t>
            </a: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de-DE" altLang="de-DE" sz="2800" dirty="0"/>
              <a:t>Informatik fortsetzen in 12 (in zwei Semestern ein weiteres Profilfach notwendig)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de-DE" altLang="de-DE" sz="2800" dirty="0"/>
              <a:t>Ggf. dazu weitere Profilfächer (je zweistündig</a:t>
            </a:r>
            <a:r>
              <a:rPr lang="de-DE" altLang="de-DE" sz="2400" dirty="0"/>
              <a:t>)</a:t>
            </a: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de-DE" altLang="de-DE" sz="2800" dirty="0"/>
              <a:t>Kunst- oder </a:t>
            </a:r>
            <a:r>
              <a:rPr lang="de-DE" altLang="de-DE" sz="2800" dirty="0" err="1"/>
              <a:t>Musikadditum</a:t>
            </a:r>
            <a:endParaRPr lang="de-DE" altLang="de-DE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>
                <a:solidFill>
                  <a:srgbClr val="C00000"/>
                </a:solidFill>
              </a:rPr>
              <a:t>Nachmittagsunterricht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altLang="de-DE" dirty="0"/>
              <a:t>Sport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de-DE" altLang="de-DE" dirty="0"/>
              <a:t>P-Seminar in 11/1, 11/2 und 12/1</a:t>
            </a:r>
            <a:br>
              <a:rPr lang="de-DE" altLang="de-DE" dirty="0"/>
            </a:br>
            <a:r>
              <a:rPr lang="de-DE" altLang="de-DE" sz="2400" dirty="0"/>
              <a:t>=&gt; kein weiterer Nachmittagsunterricht, wenn 2 Fremdsprachen für 2 Jahre gewählt werden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de-DE" altLang="de-DE" dirty="0"/>
              <a:t>Profilfächer</a:t>
            </a:r>
            <a:endParaRPr lang="de-DE" altLang="de-DE" sz="2400" dirty="0"/>
          </a:p>
          <a:p>
            <a:pPr marL="342900" indent="-342900" eaLnBrk="1" hangingPunct="1"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de-DE" altLang="de-DE" sz="2400" dirty="0"/>
              <a:t>2 Halbjahre á 2 Std. Profil</a:t>
            </a:r>
            <a:r>
              <a:rPr lang="de-DE" altLang="de-DE" dirty="0"/>
              <a:t>,</a:t>
            </a:r>
            <a:r>
              <a:rPr lang="de-DE" altLang="de-DE" sz="2400" dirty="0"/>
              <a:t> </a:t>
            </a:r>
            <a:r>
              <a:rPr lang="de-DE" altLang="de-DE" sz="2000" dirty="0"/>
              <a:t>bei 2. Naturwissenschaften für 2 Jahre</a:t>
            </a:r>
          </a:p>
          <a:p>
            <a:pPr marL="342900" indent="-342900" eaLnBrk="1" hangingPunct="1"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de-DE" altLang="de-DE" sz="2400" dirty="0"/>
              <a:t>4 Halbjahre á 2 Std. Profil</a:t>
            </a:r>
            <a:r>
              <a:rPr lang="de-DE" altLang="de-DE" dirty="0"/>
              <a:t>,</a:t>
            </a:r>
            <a:r>
              <a:rPr lang="de-DE" altLang="de-DE" sz="2400" dirty="0"/>
              <a:t> </a:t>
            </a:r>
            <a:r>
              <a:rPr lang="de-DE" altLang="de-DE" sz="2000" dirty="0"/>
              <a:t>bei 2. Fremdsprache nur in 11</a:t>
            </a:r>
          </a:p>
          <a:p>
            <a:pPr marL="342900" indent="-342900" eaLnBrk="1" hangingPunct="1"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de-DE" altLang="de-DE" sz="2400" dirty="0"/>
              <a:t>6 Halbjahre á 2 Std. Profil</a:t>
            </a:r>
            <a:r>
              <a:rPr lang="de-DE" altLang="de-DE" dirty="0"/>
              <a:t>, </a:t>
            </a:r>
            <a:r>
              <a:rPr lang="de-DE" altLang="de-DE" sz="2000" dirty="0"/>
              <a:t>bei 2. Naturwissenschaft nur in</a:t>
            </a:r>
            <a:r>
              <a:rPr lang="de-DE" altLang="de-DE" sz="2400" dirty="0"/>
              <a:t> </a:t>
            </a:r>
            <a:r>
              <a:rPr lang="de-DE" altLang="de-DE" sz="2000" dirty="0"/>
              <a:t>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800" u="sng">
                <a:solidFill>
                  <a:srgbClr val="C00000"/>
                </a:solidFill>
              </a:rPr>
              <a:t>Seminare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 sz="3600" b="1" dirty="0"/>
              <a:t>W – Seminar</a:t>
            </a:r>
            <a:br>
              <a:rPr lang="de-DE" altLang="de-DE" sz="3600" b="1" dirty="0"/>
            </a:br>
            <a:r>
              <a:rPr lang="de-DE" altLang="de-DE" dirty="0"/>
              <a:t>Wissenschaftspropädeutisches Seminar</a:t>
            </a:r>
            <a:br>
              <a:rPr lang="de-DE" altLang="de-DE" dirty="0"/>
            </a:br>
            <a:endParaRPr lang="de-DE" altLang="de-DE" dirty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 sz="3600" b="1" dirty="0"/>
              <a:t>P – Seminar</a:t>
            </a:r>
            <a:r>
              <a:rPr lang="de-DE" altLang="de-DE" dirty="0"/>
              <a:t> </a:t>
            </a:r>
            <a:br>
              <a:rPr lang="de-DE" altLang="de-DE" dirty="0"/>
            </a:br>
            <a:r>
              <a:rPr lang="de-DE" altLang="de-DE" dirty="0"/>
              <a:t>Projektseminar zur Studien- und Berufsorientierung</a:t>
            </a:r>
          </a:p>
          <a:p>
            <a:pPr marL="0" indent="0" eaLnBrk="1" hangingPunct="1">
              <a:lnSpc>
                <a:spcPct val="90000"/>
              </a:lnSpc>
            </a:pPr>
            <a:endParaRPr lang="de-DE" altLang="de-DE" dirty="0"/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de-DE" altLang="de-DE" dirty="0"/>
              <a:t>Beide Seminare sind frei wählbar </a:t>
            </a:r>
            <a:br>
              <a:rPr lang="de-DE" altLang="de-DE" dirty="0"/>
            </a:br>
            <a:r>
              <a:rPr lang="de-DE" altLang="de-DE" sz="2800" i="1" dirty="0"/>
              <a:t>(Angebot variiert in jedem Schuljahr)</a:t>
            </a:r>
          </a:p>
        </p:txBody>
      </p:sp>
    </p:spTree>
    <p:extLst>
      <p:ext uri="{BB962C8B-B14F-4D97-AF65-F5344CB8AC3E}">
        <p14:creationId xmlns:p14="http://schemas.microsoft.com/office/powerpoint/2010/main" val="2556725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>
                <a:solidFill>
                  <a:srgbClr val="C00000"/>
                </a:solidFill>
              </a:rPr>
              <a:t>Das W-Seminar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altLang="de-DE"/>
              <a:t>11/1 Einführung in das Rahmenthema; vermitteln grundlegender Kenntnisse für das Erstellen wissenschaftlicher Arbeiten</a:t>
            </a:r>
            <a:br>
              <a:rPr lang="de-DE" altLang="de-DE"/>
            </a:br>
            <a:r>
              <a:rPr lang="de-DE" altLang="de-DE"/>
              <a:t>und Festlegen des individuellen Seminararbeitsthemas (Ende 11/1)</a:t>
            </a:r>
          </a:p>
          <a:p>
            <a:pPr eaLnBrk="1" hangingPunct="1">
              <a:buFont typeface="Arial" charset="0"/>
              <a:buChar char="•"/>
            </a:pPr>
            <a:r>
              <a:rPr lang="de-DE" altLang="de-DE"/>
              <a:t>11/2 und 12/1 durch die Lehrkraft begleitetes Verfassen der Arbeit</a:t>
            </a:r>
          </a:p>
          <a:p>
            <a:pPr eaLnBrk="1" hangingPunct="1">
              <a:buFont typeface="Arial" charset="0"/>
              <a:buChar char="•"/>
            </a:pPr>
            <a:r>
              <a:rPr lang="de-DE" altLang="de-DE"/>
              <a:t>Präsentation der Arbeit im Seminar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>
                <a:solidFill>
                  <a:srgbClr val="C00000"/>
                </a:solidFill>
              </a:rPr>
              <a:t>Beispiele für W-Seminare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altLang="de-DE" dirty="0"/>
          </a:p>
          <a:p>
            <a:pPr eaLnBrk="1" hangingPunct="1">
              <a:buFont typeface="Arial" charset="0"/>
              <a:buChar char="•"/>
            </a:pPr>
            <a:r>
              <a:rPr lang="de-DE" altLang="de-DE" dirty="0"/>
              <a:t>Englisch:  		Altenglisch</a:t>
            </a:r>
          </a:p>
          <a:p>
            <a:pPr eaLnBrk="1" hangingPunct="1">
              <a:buFont typeface="Arial" charset="0"/>
              <a:buChar char="•"/>
            </a:pPr>
            <a:r>
              <a:rPr lang="de-DE" altLang="de-DE" dirty="0"/>
              <a:t>Biologie:  		Gesundheit aus der Natur</a:t>
            </a:r>
          </a:p>
          <a:p>
            <a:pPr eaLnBrk="1" hangingPunct="1">
              <a:buFont typeface="Arial" charset="0"/>
              <a:buChar char="•"/>
            </a:pPr>
            <a:r>
              <a:rPr lang="de-DE" altLang="de-DE" dirty="0"/>
              <a:t>Geographie: 	Verlorene Städte</a:t>
            </a:r>
          </a:p>
          <a:p>
            <a:pPr eaLnBrk="1" hangingPunct="1">
              <a:buFont typeface="Arial" charset="0"/>
              <a:buChar char="•"/>
            </a:pPr>
            <a:r>
              <a:rPr lang="de-DE" altLang="de-DE" dirty="0"/>
              <a:t>Chemie:			Chemie in der Küche</a:t>
            </a:r>
          </a:p>
          <a:p>
            <a:pPr eaLnBrk="1" hangingPunct="1">
              <a:buFont typeface="Arial" charset="0"/>
              <a:buChar char="•"/>
            </a:pPr>
            <a:r>
              <a:rPr lang="de-DE" altLang="de-DE" dirty="0"/>
              <a:t>Evangelisch:	Wer bin ich…?</a:t>
            </a:r>
          </a:p>
          <a:p>
            <a:pPr eaLnBrk="1" hangingPunct="1">
              <a:buFont typeface="Arial" charset="0"/>
              <a:buChar char="•"/>
            </a:pPr>
            <a:r>
              <a:rPr lang="de-DE" altLang="de-DE" dirty="0"/>
              <a:t>Kunst	: 			Human Art – </a:t>
            </a:r>
            <a:r>
              <a:rPr lang="de-DE" altLang="de-DE" dirty="0" err="1"/>
              <a:t>you</a:t>
            </a:r>
            <a:r>
              <a:rPr lang="de-DE" altLang="de-DE" dirty="0"/>
              <a:t> </a:t>
            </a:r>
            <a:r>
              <a:rPr lang="de-DE" altLang="de-DE" dirty="0" err="1"/>
              <a:t>mean</a:t>
            </a:r>
            <a:r>
              <a:rPr lang="de-DE" altLang="de-DE" dirty="0"/>
              <a:t> </a:t>
            </a:r>
            <a:r>
              <a:rPr lang="de-DE" altLang="de-DE" dirty="0" err="1"/>
              <a:t>art</a:t>
            </a:r>
            <a:r>
              <a:rPr lang="de-DE" altLang="de-DE" dirty="0"/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>
                <a:solidFill>
                  <a:srgbClr val="C00000"/>
                </a:solidFill>
              </a:rPr>
              <a:t>Das P - Seminar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altLang="de-DE" dirty="0"/>
              <a:t>11/1 Studien- und Berufsorientierung (</a:t>
            </a:r>
            <a:r>
              <a:rPr lang="de-DE" altLang="de-DE" dirty="0" err="1"/>
              <a:t>StuBO</a:t>
            </a:r>
            <a:r>
              <a:rPr lang="de-DE" altLang="de-DE" dirty="0"/>
              <a:t>)</a:t>
            </a:r>
          </a:p>
          <a:p>
            <a:pPr eaLnBrk="1" hangingPunct="1">
              <a:buClrTx/>
              <a:buFontTx/>
              <a:buNone/>
            </a:pPr>
            <a:endParaRPr lang="de-DE" altLang="de-DE" dirty="0"/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de-DE" altLang="de-DE" dirty="0"/>
              <a:t>11/2 und 12/1 </a:t>
            </a:r>
            <a:br>
              <a:rPr lang="de-DE" altLang="de-DE" dirty="0"/>
            </a:br>
            <a:r>
              <a:rPr lang="de-DE" altLang="de-DE" dirty="0"/>
              <a:t>Durchführung eines anwendungs-bezogenen Projekts, auch unter Einbeziehung externer Partner</a:t>
            </a:r>
            <a:br>
              <a:rPr lang="de-DE" altLang="de-DE" sz="2800" dirty="0"/>
            </a:br>
            <a:endParaRPr lang="de-DE" altLang="de-DE" sz="2800" dirty="0"/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de-DE" altLang="de-DE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>
                <a:solidFill>
                  <a:srgbClr val="C00000"/>
                </a:solidFill>
              </a:rPr>
              <a:t>Beispiele für P-Seminare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6113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  <a:tab pos="9431338" algn="l"/>
                <a:tab pos="9880600" algn="l"/>
                <a:tab pos="10329863" algn="l"/>
                <a:tab pos="10779125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6113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  <a:tab pos="9431338" algn="l"/>
                <a:tab pos="9880600" algn="l"/>
                <a:tab pos="10329863" algn="l"/>
                <a:tab pos="10779125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6113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  <a:tab pos="9431338" algn="l"/>
                <a:tab pos="9880600" algn="l"/>
                <a:tab pos="10329863" algn="l"/>
                <a:tab pos="10779125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6113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6113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6113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6113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6113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6113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  <a:tab pos="9431338" algn="l"/>
                <a:tab pos="9880600" algn="l"/>
                <a:tab pos="10329863" algn="l"/>
                <a:tab pos="107791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altLang="de-DE" dirty="0"/>
              <a:t>Deutsch: 		Veranstaltung mit Kurt Kister</a:t>
            </a:r>
          </a:p>
          <a:p>
            <a:pPr eaLnBrk="1" hangingPunct="1">
              <a:buFont typeface="Arial" charset="0"/>
              <a:buChar char="•"/>
            </a:pPr>
            <a:r>
              <a:rPr lang="de-DE" altLang="de-DE" dirty="0"/>
              <a:t>Kunst: 			Spray </a:t>
            </a:r>
            <a:r>
              <a:rPr lang="de-DE" altLang="de-DE" dirty="0" err="1"/>
              <a:t>and</a:t>
            </a:r>
            <a:r>
              <a:rPr lang="de-DE" altLang="de-DE" dirty="0"/>
              <a:t> Stencil</a:t>
            </a:r>
          </a:p>
          <a:p>
            <a:pPr eaLnBrk="1" hangingPunct="1">
              <a:buFont typeface="Arial" charset="0"/>
              <a:buChar char="•"/>
            </a:pPr>
            <a:r>
              <a:rPr lang="de-DE" altLang="de-DE" dirty="0"/>
              <a:t>Informatik:	Zeitplan-App für Lehrer</a:t>
            </a:r>
          </a:p>
          <a:p>
            <a:pPr eaLnBrk="1" hangingPunct="1">
              <a:buFont typeface="Arial" charset="0"/>
              <a:buChar char="•"/>
            </a:pPr>
            <a:r>
              <a:rPr lang="de-DE" altLang="de-DE" dirty="0"/>
              <a:t>Physik: 		Energieeffizienz am Effner</a:t>
            </a:r>
          </a:p>
          <a:p>
            <a:pPr eaLnBrk="1" hangingPunct="1">
              <a:buFont typeface="Arial" charset="0"/>
              <a:buChar char="•"/>
            </a:pPr>
            <a:r>
              <a:rPr lang="de-DE" altLang="de-DE" dirty="0"/>
              <a:t>Chemie: 		Alpines Praktikum</a:t>
            </a:r>
          </a:p>
          <a:p>
            <a:pPr eaLnBrk="1" hangingPunct="1">
              <a:buFont typeface="Arial" charset="0"/>
              <a:buChar char="•"/>
            </a:pPr>
            <a:r>
              <a:rPr lang="de-DE" altLang="de-DE" dirty="0"/>
              <a:t>Englisch: 		</a:t>
            </a:r>
            <a:r>
              <a:rPr lang="de-DE" altLang="de-DE" dirty="0" err="1"/>
              <a:t>Helping</a:t>
            </a:r>
            <a:r>
              <a:rPr lang="de-DE" altLang="de-DE" dirty="0"/>
              <a:t> </a:t>
            </a:r>
            <a:r>
              <a:rPr lang="de-DE" altLang="de-DE" dirty="0" err="1"/>
              <a:t>the</a:t>
            </a:r>
            <a:r>
              <a:rPr lang="de-DE" altLang="de-DE" dirty="0"/>
              <a:t> </a:t>
            </a:r>
            <a:r>
              <a:rPr lang="de-DE" altLang="de-DE" dirty="0" err="1"/>
              <a:t>refugees</a:t>
            </a:r>
            <a:endParaRPr lang="de-DE" altLang="de-DE" dirty="0"/>
          </a:p>
          <a:p>
            <a:pPr eaLnBrk="1" hangingPunct="1">
              <a:buFont typeface="Arial" charset="0"/>
              <a:buChar char="•"/>
            </a:pPr>
            <a:r>
              <a:rPr lang="de-DE" altLang="de-DE" dirty="0"/>
              <a:t>Wirtschaft:	Unternehmensgründung</a:t>
            </a:r>
          </a:p>
          <a:p>
            <a:pPr eaLnBrk="1" hangingPunct="1">
              <a:buClrTx/>
              <a:buFontTx/>
              <a:buNone/>
            </a:pPr>
            <a:endParaRPr lang="de-DE" alt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85800" y="283453"/>
            <a:ext cx="7772400" cy="1129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b="1" dirty="0">
                <a:solidFill>
                  <a:srgbClr val="C00000"/>
                </a:solidFill>
              </a:rPr>
              <a:t>Das Wichtigste in Kürze</a:t>
            </a:r>
          </a:p>
        </p:txBody>
      </p:sp>
      <p:sp>
        <p:nvSpPr>
          <p:cNvPr id="2" name="Rechteck 1"/>
          <p:cNvSpPr/>
          <p:nvPr/>
        </p:nvSpPr>
        <p:spPr>
          <a:xfrm>
            <a:off x="323527" y="1412776"/>
            <a:ext cx="86362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chemeClr val="tx1"/>
                </a:solidFill>
              </a:rPr>
              <a:t>Auflösung der bisherigen Klassen, neue Klassen nach individueller Fächerwahl</a:t>
            </a:r>
            <a:br>
              <a:rPr lang="de-DE" altLang="de-DE" sz="2400" dirty="0">
                <a:solidFill>
                  <a:schemeClr val="tx1"/>
                </a:solidFill>
              </a:rPr>
            </a:br>
            <a:endParaRPr lang="de-DE" altLang="de-DE" sz="2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chemeClr val="tx1"/>
                </a:solidFill>
              </a:rPr>
              <a:t>Unterricht teils im Klassenverband teils in Schienen in wechselnden Räumen</a:t>
            </a:r>
            <a:br>
              <a:rPr lang="de-DE" altLang="de-DE" sz="2400" dirty="0">
                <a:solidFill>
                  <a:schemeClr val="tx1"/>
                </a:solidFill>
              </a:rPr>
            </a:br>
            <a:endParaRPr lang="de-DE" altLang="de-DE" sz="2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chemeClr val="tx1"/>
                </a:solidFill>
              </a:rPr>
              <a:t>Zwei Schuljahre = 4 Ausbildungsabschnitte (AA).</a:t>
            </a:r>
            <a:br>
              <a:rPr lang="de-DE" altLang="de-DE" sz="2400" dirty="0">
                <a:solidFill>
                  <a:schemeClr val="tx1"/>
                </a:solidFill>
              </a:rPr>
            </a:br>
            <a:endParaRPr lang="de-DE" altLang="de-DE" sz="2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chemeClr val="tx1"/>
                </a:solidFill>
              </a:rPr>
              <a:t>Kein Jahreszeugnis, sondern vier mal ein AA-Zeugnis.</a:t>
            </a:r>
            <a:br>
              <a:rPr lang="de-DE" altLang="de-DE" sz="2400" dirty="0">
                <a:solidFill>
                  <a:schemeClr val="tx1"/>
                </a:solidFill>
              </a:rPr>
            </a:br>
            <a:endParaRPr lang="de-DE" altLang="de-DE" sz="2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chemeClr val="tx1"/>
                </a:solidFill>
              </a:rPr>
              <a:t>Mindestwochenstundenzahl bei optimaler Fächerwahl </a:t>
            </a:r>
            <a:br>
              <a:rPr lang="de-DE" altLang="de-DE" sz="2400" dirty="0">
                <a:solidFill>
                  <a:schemeClr val="tx1"/>
                </a:solidFill>
              </a:rPr>
            </a:br>
            <a:r>
              <a:rPr lang="de-DE" altLang="de-DE" sz="2400" dirty="0">
                <a:solidFill>
                  <a:schemeClr val="tx1"/>
                </a:solidFill>
              </a:rPr>
              <a:t>in 11/1bis 12/1: 34  und in 12/2: 30.</a:t>
            </a:r>
            <a:br>
              <a:rPr lang="de-DE" altLang="de-DE" sz="2400" dirty="0">
                <a:solidFill>
                  <a:schemeClr val="tx1"/>
                </a:solidFill>
              </a:rPr>
            </a:br>
            <a:endParaRPr lang="de-DE" altLang="de-DE" sz="2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chemeClr val="tx1"/>
                </a:solidFill>
              </a:rPr>
              <a:t>Zulassung zur bzw. Bestehen der Abiturprüfung hängt vom Erreichen bestimmter Punktzahlen (Hürden) ab.</a:t>
            </a:r>
          </a:p>
        </p:txBody>
      </p:sp>
    </p:spTree>
    <p:extLst>
      <p:ext uri="{BB962C8B-B14F-4D97-AF65-F5344CB8AC3E}">
        <p14:creationId xmlns:p14="http://schemas.microsoft.com/office/powerpoint/2010/main" val="2885365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000">
                <a:solidFill>
                  <a:srgbClr val="C00000"/>
                </a:solidFill>
              </a:rPr>
              <a:t>5 Abiturfächer</a:t>
            </a:r>
            <a:br>
              <a:rPr lang="de-DE" altLang="de-DE" sz="4000">
                <a:solidFill>
                  <a:srgbClr val="FF0000"/>
                </a:solidFill>
              </a:rPr>
            </a:br>
            <a:r>
              <a:rPr lang="de-DE" altLang="de-DE" sz="2800">
                <a:solidFill>
                  <a:srgbClr val="008000"/>
                </a:solidFill>
              </a:rPr>
              <a:t>3 mal schriftlich; 2 mal mündlich</a:t>
            </a:r>
          </a:p>
        </p:txBody>
      </p:sp>
      <p:graphicFrame>
        <p:nvGraphicFramePr>
          <p:cNvPr id="2150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223437"/>
              </p:ext>
            </p:extLst>
          </p:nvPr>
        </p:nvGraphicFramePr>
        <p:xfrm>
          <a:off x="457200" y="1628775"/>
          <a:ext cx="8231188" cy="4872038"/>
        </p:xfrm>
        <a:graphic>
          <a:graphicData uri="http://schemas.openxmlformats.org/drawingml/2006/table">
            <a:tbl>
              <a:tblPr/>
              <a:tblGrid>
                <a:gridCol w="447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4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695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Deutsch</a:t>
                      </a:r>
                    </a:p>
                  </a:txBody>
                  <a:tcPr marL="90000" marR="90000" marT="300893" marB="46801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schriftlich</a:t>
                      </a:r>
                    </a:p>
                  </a:txBody>
                  <a:tcPr marL="90000" marR="90000" marT="300893" marB="46801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539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Mathematik</a:t>
                      </a:r>
                    </a:p>
                  </a:txBody>
                  <a:tcPr marL="90000" marR="90000" marT="300893" marB="46801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schriftlich</a:t>
                      </a:r>
                    </a:p>
                  </a:txBody>
                  <a:tcPr marL="90000" marR="90000" marT="300893" marB="46801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539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Fremdsprache</a:t>
                      </a:r>
                    </a:p>
                  </a:txBody>
                  <a:tcPr marL="90000" marR="90000" marT="300893" marB="46801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schriftlich/mündlich</a:t>
                      </a:r>
                    </a:p>
                  </a:txBody>
                  <a:tcPr marL="90000" marR="90000" marT="300893" marB="46801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900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Geo</a:t>
                      </a: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/WR,  Reli/</a:t>
                      </a:r>
                      <a:r>
                        <a:rPr kumimoji="0" lang="de-DE" altLang="de-DE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Eth</a:t>
                      </a: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G/</a:t>
                      </a:r>
                      <a:r>
                        <a:rPr kumimoji="0" lang="de-DE" altLang="de-DE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Sk</a:t>
                      </a:r>
                      <a:endParaRPr kumimoji="0" lang="de-DE" altLang="de-DE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300893" marB="46801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schriftlich/mündlich</a:t>
                      </a:r>
                    </a:p>
                  </a:txBody>
                  <a:tcPr marL="90000" marR="90000" marT="300893" marB="46801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900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B, C, </a:t>
                      </a:r>
                      <a:r>
                        <a:rPr kumimoji="0" lang="de-DE" altLang="de-DE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Ph</a:t>
                      </a: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</a:t>
                      </a:r>
                      <a:r>
                        <a:rPr kumimoji="0" lang="de-DE" altLang="de-DE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Inf</a:t>
                      </a: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</a:t>
                      </a:r>
                      <a:r>
                        <a:rPr kumimoji="0" lang="de-DE" altLang="de-DE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Fs</a:t>
                      </a: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</a:t>
                      </a:r>
                      <a:r>
                        <a:rPr kumimoji="0" lang="de-DE" altLang="de-DE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Ku</a:t>
                      </a: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</a:t>
                      </a:r>
                      <a:r>
                        <a:rPr kumimoji="0" lang="de-DE" altLang="de-DE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Mu</a:t>
                      </a:r>
                      <a:r>
                        <a:rPr kumimoji="0" lang="de-DE" alt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90000" marR="90000" marT="300893" marB="46801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de-DE" alt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schriftlich/mündlich</a:t>
                      </a:r>
                    </a:p>
                  </a:txBody>
                  <a:tcPr marL="90000" marR="90000" marT="300893" marB="46801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47378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de-DE" altLang="de-DE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5616" y="355206"/>
            <a:ext cx="7200900" cy="98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898525" eaLnBrk="0" hangingPunct="0">
              <a:tabLst>
                <a:tab pos="93663" algn="l"/>
                <a:tab pos="3571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98525" eaLnBrk="0" hangingPunct="0">
              <a:tabLst>
                <a:tab pos="93663" algn="l"/>
                <a:tab pos="3571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98525" eaLnBrk="0" hangingPunct="0">
              <a:tabLst>
                <a:tab pos="93663" algn="l"/>
                <a:tab pos="3571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98525" eaLnBrk="0" hangingPunct="0">
              <a:tabLst>
                <a:tab pos="93663" algn="l"/>
                <a:tab pos="3571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98525" eaLnBrk="0" hangingPunct="0">
              <a:tabLst>
                <a:tab pos="93663" algn="l"/>
                <a:tab pos="3571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3663" algn="l"/>
                <a:tab pos="3571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3663" algn="l"/>
                <a:tab pos="3571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3663" algn="l"/>
                <a:tab pos="3571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93663" algn="l"/>
                <a:tab pos="3571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srgbClr val="C00000"/>
                </a:solidFill>
              </a:rPr>
              <a:t>Wahl der Abiturprüfungsfächer</a:t>
            </a:r>
            <a:br>
              <a:rPr lang="de-DE" altLang="de-DE" sz="2800" dirty="0">
                <a:solidFill>
                  <a:srgbClr val="C00000"/>
                </a:solidFill>
              </a:rPr>
            </a:br>
            <a:r>
              <a:rPr lang="de-DE" altLang="de-DE" sz="2800" dirty="0">
                <a:solidFill>
                  <a:srgbClr val="C00000"/>
                </a:solidFill>
              </a:rPr>
              <a:t>Beispiele</a:t>
            </a:r>
            <a:br>
              <a:rPr lang="de-DE" altLang="de-DE" sz="2800" dirty="0">
                <a:latin typeface="Arial" charset="0"/>
              </a:rPr>
            </a:br>
            <a:endParaRPr lang="de-DE" altLang="de-DE" sz="2800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47378" y="159516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de-DE" altLang="de-DE" dirty="0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582471"/>
              </p:ext>
            </p:extLst>
          </p:nvPr>
        </p:nvGraphicFramePr>
        <p:xfrm>
          <a:off x="479425" y="1778794"/>
          <a:ext cx="8178800" cy="4162425"/>
        </p:xfrm>
        <a:graphic>
          <a:graphicData uri="http://schemas.openxmlformats.org/drawingml/2006/table">
            <a:tbl>
              <a:tblPr/>
              <a:tblGrid>
                <a:gridCol w="204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Neigung:</a:t>
                      </a:r>
                    </a:p>
                  </a:txBody>
                  <a:tcPr marL="857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naturwiss.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sprachlich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musisch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schriftlich</a:t>
                      </a:r>
                    </a:p>
                  </a:txBody>
                  <a:tcPr marL="857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7EA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Deutsch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Deutsch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Deutsch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schriftlich</a:t>
                      </a:r>
                    </a:p>
                  </a:txBody>
                  <a:tcPr marL="857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7EA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Mathematik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Mathematik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Mathematik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schriftlich</a:t>
                      </a:r>
                    </a:p>
                  </a:txBody>
                  <a:tcPr marL="857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7EA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Physik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Englisch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Religion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mündlich</a:t>
                      </a:r>
                    </a:p>
                  </a:txBody>
                  <a:tcPr marL="857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7EA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Wirtschaft u. Recht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Geschichte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Musik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mündlich</a:t>
                      </a:r>
                    </a:p>
                  </a:txBody>
                  <a:tcPr marL="857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7EA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Französisch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Türkisch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Latein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>
                <a:solidFill>
                  <a:srgbClr val="C00000"/>
                </a:solidFill>
              </a:rPr>
              <a:t>II. Leistungsbewertung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199"/>
            <a:ext cx="8229600" cy="2262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 u="sng" dirty="0"/>
              <a:t>Punkte statt Noten</a:t>
            </a:r>
            <a:r>
              <a:rPr lang="de-DE" altLang="de-DE" dirty="0"/>
              <a:t> </a:t>
            </a:r>
            <a:br>
              <a:rPr lang="de-DE" altLang="de-DE" dirty="0"/>
            </a:br>
            <a:endParaRPr lang="de-DE" altLang="de-DE" dirty="0"/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92529"/>
              </p:ext>
            </p:extLst>
          </p:nvPr>
        </p:nvGraphicFramePr>
        <p:xfrm>
          <a:off x="188912" y="3405186"/>
          <a:ext cx="8497888" cy="976947"/>
        </p:xfrm>
        <a:graphic>
          <a:graphicData uri="http://schemas.openxmlformats.org/drawingml/2006/table">
            <a:tbl>
              <a:tblPr/>
              <a:tblGrid>
                <a:gridCol w="500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489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 dirty="0">
                <a:solidFill>
                  <a:srgbClr val="C00000"/>
                </a:solidFill>
              </a:rPr>
              <a:t>Halbjahresleistungen (HJL) 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altLang="de-DE" dirty="0"/>
              <a:t>nach jedem Halbjahr wird in jedem Fach die Halbjahresleistung (HJL) ermittelt</a:t>
            </a:r>
          </a:p>
          <a:p>
            <a:pPr eaLnBrk="1" hangingPunct="1">
              <a:buClrTx/>
              <a:buFontTx/>
              <a:buNone/>
            </a:pPr>
            <a:endParaRPr lang="de-DE" altLang="de-DE" dirty="0"/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de-DE" altLang="de-DE" dirty="0"/>
              <a:t>in der Regel eine Schulaufgabe </a:t>
            </a:r>
            <a:r>
              <a:rPr lang="de-DE" altLang="de-DE" u="sng" dirty="0"/>
              <a:t>pro Fach</a:t>
            </a:r>
            <a:r>
              <a:rPr lang="de-DE" altLang="de-DE" dirty="0"/>
              <a:t> und </a:t>
            </a:r>
            <a:r>
              <a:rPr lang="de-DE" altLang="de-DE" u="sng" dirty="0"/>
              <a:t>Halbjahr</a:t>
            </a:r>
            <a:r>
              <a:rPr lang="de-DE" altLang="de-DE" dirty="0"/>
              <a:t>, dazu Mündliche Noten</a:t>
            </a:r>
            <a:br>
              <a:rPr lang="de-DE" altLang="de-DE" dirty="0"/>
            </a:br>
            <a:r>
              <a:rPr lang="de-DE" altLang="de-DE" dirty="0"/>
              <a:t>Gewichtung   S : M = 1 : 1</a:t>
            </a:r>
            <a:br>
              <a:rPr lang="de-DE" altLang="de-DE" sz="2800" dirty="0"/>
            </a:br>
            <a:endParaRPr lang="de-DE" altLang="de-DE" sz="2800" dirty="0"/>
          </a:p>
          <a:p>
            <a:pPr eaLnBrk="1" hangingPunct="1">
              <a:buFont typeface="Arial" charset="0"/>
              <a:buChar char="•"/>
            </a:pPr>
            <a:r>
              <a:rPr lang="de-DE" altLang="de-DE" dirty="0"/>
              <a:t>nach jedem Halbjahr gibt es ein Zeugnis</a:t>
            </a:r>
          </a:p>
          <a:p>
            <a:pPr eaLnBrk="1" hangingPunct="1">
              <a:buClrTx/>
              <a:buFontTx/>
              <a:buNone/>
            </a:pPr>
            <a:endParaRPr lang="de-DE" alt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000" u="sng">
                <a:solidFill>
                  <a:srgbClr val="C00000"/>
                </a:solidFill>
              </a:rPr>
              <a:t>Belegungs-/ Einbringungsverpflichtung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9126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6550" eaLnBrk="0" hangingPunct="0"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de-DE" altLang="de-DE" sz="2400" u="sng" dirty="0"/>
              <a:t>Belegungsverpflichtung:</a:t>
            </a:r>
            <a:r>
              <a:rPr lang="de-DE" altLang="de-DE" sz="2400" dirty="0"/>
              <a:t> 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de-DE" altLang="de-DE" sz="2800" dirty="0"/>
              <a:t>   </a:t>
            </a:r>
            <a:r>
              <a:rPr lang="de-DE" altLang="de-DE" sz="2400" dirty="0"/>
              <a:t>Jeder Schüler muss Fächer aus dem Pflichtbereich, dem Wahlpflichtbereich und dem Profilbereich wählen, sodass er in 11/1 – 12/2 auf eine Gesamtsumme von (mindestens) 132 Wochenstunden kommt, je nach Belegung sind das etwa 50 - 54 HJL.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endParaRPr lang="de-DE" altLang="de-DE" sz="2400" dirty="0"/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de-DE" altLang="de-DE" sz="2400" u="sng" dirty="0"/>
              <a:t>Einbringungsverpflichtung: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de-DE" altLang="de-DE" sz="2400" dirty="0"/>
              <a:t>    Von der individuellen Zahl der erbrachten HJL müssen 40 nach bestimmten Regeln eingebracht werden.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000" u="sng" dirty="0">
                <a:solidFill>
                  <a:srgbClr val="C00000"/>
                </a:solidFill>
              </a:rPr>
              <a:t>Grundregel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32865" y="1196752"/>
            <a:ext cx="829126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6550" eaLnBrk="0" hangingPunct="0"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altLang="de-DE" sz="3600" dirty="0">
                <a:cs typeface="Arial" charset="0"/>
              </a:rPr>
              <a:t>►	Einbringung aller 4 HJL in den 5  	Abiturprüfungsfächern</a:t>
            </a:r>
          </a:p>
          <a:p>
            <a:pPr marL="0" indent="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altLang="de-DE" sz="3600" dirty="0">
                <a:cs typeface="Arial" charset="0"/>
              </a:rPr>
              <a:t>►	je ein „Streichresultat“ in allen 	anderen Pflicht- und Wahlpflicht-	fächern</a:t>
            </a:r>
          </a:p>
          <a:p>
            <a:pPr marL="0" indent="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de-DE" altLang="de-DE" sz="3600" dirty="0">
              <a:cs typeface="Arial" charset="0"/>
            </a:endParaRPr>
          </a:p>
          <a:p>
            <a:pPr marL="0" indent="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altLang="de-DE" sz="3600" dirty="0">
                <a:solidFill>
                  <a:srgbClr val="FF0000"/>
                </a:solidFill>
              </a:rPr>
              <a:t>Ausnahme</a:t>
            </a:r>
            <a:r>
              <a:rPr lang="de-DE" altLang="de-DE" sz="3600" dirty="0"/>
              <a:t>: Wird nur eine Naturwissen-</a:t>
            </a:r>
            <a:r>
              <a:rPr lang="de-DE" altLang="de-DE" sz="3600" dirty="0" err="1"/>
              <a:t>schaft</a:t>
            </a:r>
            <a:r>
              <a:rPr lang="de-DE" altLang="de-DE" sz="3600" dirty="0"/>
              <a:t> belegt, 	müssen </a:t>
            </a:r>
            <a:r>
              <a:rPr lang="de-DE" altLang="de-DE" sz="3600" dirty="0">
                <a:solidFill>
                  <a:srgbClr val="FF0000"/>
                </a:solidFill>
              </a:rPr>
              <a:t>alle vier </a:t>
            </a:r>
            <a:r>
              <a:rPr lang="de-DE" altLang="de-DE" sz="3600" dirty="0"/>
              <a:t>HJL ein-gebracht werden!</a:t>
            </a:r>
          </a:p>
          <a:p>
            <a:pPr marL="0" indent="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de-DE" altLang="de-DE" sz="36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148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000" u="sng" dirty="0">
                <a:solidFill>
                  <a:srgbClr val="C00000"/>
                </a:solidFill>
              </a:rPr>
              <a:t>Einbringungsregelung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32865" y="1196752"/>
            <a:ext cx="829126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6550" eaLnBrk="0" hangingPunct="0"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de-DE" altLang="de-DE" sz="3600" dirty="0">
              <a:cs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547" y="1218362"/>
            <a:ext cx="4425950" cy="5513388"/>
          </a:xfrm>
          <a:prstGeom prst="rect">
            <a:avLst/>
          </a:prstGeom>
        </p:spPr>
        <p:txBody>
          <a:bodyPr tIns="15876"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31800" indent="-323850" eaLnBrk="1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>
                <a:solidFill>
                  <a:srgbClr val="280099"/>
                </a:solidFill>
              </a:rPr>
              <a:t>Pflicht-/ Wahlpflichtfächer		HJL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/>
              <a:t>Deutsch				</a:t>
            </a:r>
            <a:r>
              <a:rPr lang="de-DE" altLang="de-DE" sz="1800" b="1" kern="0" dirty="0"/>
              <a:t>4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/>
              <a:t>Mathematik			</a:t>
            </a:r>
            <a:r>
              <a:rPr lang="de-DE" altLang="de-DE" sz="1800" b="1" kern="0" dirty="0"/>
              <a:t>4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 err="1"/>
              <a:t>Fortgef</a:t>
            </a:r>
            <a:r>
              <a:rPr lang="de-DE" altLang="de-DE" sz="1800" kern="0" dirty="0"/>
              <a:t>. Fremdsprache		</a:t>
            </a:r>
            <a:r>
              <a:rPr lang="de-DE" altLang="de-DE" sz="1800" b="1" kern="0" dirty="0"/>
              <a:t>4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/>
              <a:t>Religion/Ethik			3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 err="1"/>
              <a:t>Geschichte+Sozialkunde</a:t>
            </a:r>
            <a:r>
              <a:rPr lang="de-DE" altLang="de-DE" sz="1800" kern="0" dirty="0"/>
              <a:t>	3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/>
              <a:t>Geographie/Wirtschaft		3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/>
              <a:t>Kunst/Musik			3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/>
              <a:t>Naturwissenschaft 1		3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/>
              <a:t>NW 2/ Info./ </a:t>
            </a:r>
            <a:r>
              <a:rPr lang="de-DE" altLang="de-DE" sz="1800" kern="0" dirty="0" err="1"/>
              <a:t>Fremdspr</a:t>
            </a:r>
            <a:r>
              <a:rPr lang="de-DE" altLang="de-DE" sz="1800" kern="0" dirty="0"/>
              <a:t>. 2	1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/>
              <a:t>4. HJL für 4. </a:t>
            </a:r>
            <a:r>
              <a:rPr lang="de-DE" altLang="de-DE" sz="1800" kern="0" dirty="0" err="1"/>
              <a:t>Abifach</a:t>
            </a:r>
            <a:r>
              <a:rPr lang="de-DE" altLang="de-DE" sz="1800" kern="0" dirty="0"/>
              <a:t>		1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/>
              <a:t>4. HJL für 5. </a:t>
            </a:r>
            <a:r>
              <a:rPr lang="de-DE" altLang="de-DE" sz="1800" kern="0" dirty="0" err="1"/>
              <a:t>Abifach</a:t>
            </a:r>
            <a:r>
              <a:rPr lang="de-DE" altLang="de-DE" sz="1800" kern="0" dirty="0"/>
              <a:t>		1</a:t>
            </a:r>
          </a:p>
          <a:p>
            <a:pPr marL="2159000" lvl="4" indent="-215900" eaLnBrk="1">
              <a:buSzPct val="75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kern="0" dirty="0">
                <a:solidFill>
                  <a:srgbClr val="280099"/>
                </a:solidFill>
                <a:cs typeface="Arial" charset="0"/>
              </a:rPr>
              <a:t>	Summe 	30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67373" y="1268760"/>
            <a:ext cx="4425950" cy="5056188"/>
          </a:xfrm>
          <a:prstGeom prst="rect">
            <a:avLst/>
          </a:prstGeom>
        </p:spPr>
        <p:txBody>
          <a:bodyPr tIns="15876"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31800" indent="-323850" eaLnBrk="1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>
                <a:solidFill>
                  <a:srgbClr val="280099"/>
                </a:solidFill>
              </a:rPr>
              <a:t>Profileinbringung			HJL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u="sng" kern="0" dirty="0"/>
              <a:t>W-Seminar</a:t>
            </a:r>
          </a:p>
          <a:p>
            <a:pPr marL="431800" indent="-323850" eaLnBrk="1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/>
              <a:t>	11/1 und 11/2 			2</a:t>
            </a:r>
          </a:p>
          <a:p>
            <a:pPr marL="431800" indent="-323850" eaLnBrk="1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/>
              <a:t>	Seminararbeit </a:t>
            </a:r>
            <a:br>
              <a:rPr lang="de-DE" altLang="de-DE" sz="1800" kern="0" dirty="0"/>
            </a:br>
            <a:r>
              <a:rPr lang="de-DE" altLang="de-DE" sz="1800" kern="0" dirty="0"/>
              <a:t>(max. 30 </a:t>
            </a:r>
            <a:r>
              <a:rPr lang="de-DE" altLang="de-DE" sz="1800" kern="0" dirty="0" err="1"/>
              <a:t>Pkte</a:t>
            </a:r>
            <a:r>
              <a:rPr lang="de-DE" altLang="de-DE" sz="1800" kern="0" dirty="0"/>
              <a:t>)			2 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/>
              <a:t>P-Seminar (max. 30 </a:t>
            </a:r>
            <a:r>
              <a:rPr lang="de-DE" altLang="de-DE" sz="1800" kern="0" dirty="0" err="1"/>
              <a:t>Pkte</a:t>
            </a:r>
            <a:r>
              <a:rPr lang="de-DE" altLang="de-DE" sz="1800" kern="0" dirty="0"/>
              <a:t>)	</a:t>
            </a:r>
            <a:r>
              <a:rPr lang="de-DE" altLang="de-DE" sz="1800" kern="0" dirty="0">
                <a:cs typeface="Arial" charset="0"/>
              </a:rPr>
              <a:t>2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>
                <a:cs typeface="Arial" charset="0"/>
              </a:rPr>
              <a:t>Weitere HJL: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>
                <a:cs typeface="Arial" charset="0"/>
              </a:rPr>
              <a:t>noch nicht berücksichtigte </a:t>
            </a:r>
            <a:br>
              <a:rPr lang="de-DE" altLang="de-DE" sz="1800" kern="0" dirty="0">
                <a:cs typeface="Arial" charset="0"/>
              </a:rPr>
            </a:br>
            <a:r>
              <a:rPr lang="de-DE" altLang="de-DE" sz="1800" kern="0" dirty="0">
                <a:cs typeface="Arial" charset="0"/>
              </a:rPr>
              <a:t>HJL aus Pflicht-/ Wahlpflicht</a:t>
            </a:r>
            <a:br>
              <a:rPr lang="de-DE" altLang="de-DE" sz="1800" kern="0" dirty="0">
                <a:cs typeface="Arial" charset="0"/>
              </a:rPr>
            </a:br>
            <a:r>
              <a:rPr lang="de-DE" altLang="de-DE" sz="1800" kern="0" dirty="0" err="1">
                <a:cs typeface="Arial" charset="0"/>
              </a:rPr>
              <a:t>bereich</a:t>
            </a:r>
            <a:endParaRPr lang="de-DE" altLang="de-DE" sz="1800" kern="0" dirty="0">
              <a:cs typeface="Arial" charset="0"/>
            </a:endParaRP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sz="1800" kern="0" dirty="0">
                <a:cs typeface="Arial" charset="0"/>
              </a:rPr>
              <a:t>Profilbereich und Sport</a:t>
            </a:r>
            <a:br>
              <a:rPr lang="de-DE" altLang="de-DE" sz="1800" kern="0" dirty="0">
                <a:cs typeface="Arial" charset="0"/>
              </a:rPr>
            </a:br>
            <a:r>
              <a:rPr lang="de-DE" altLang="de-DE" sz="1800" kern="0" dirty="0">
                <a:cs typeface="Arial" charset="0"/>
              </a:rPr>
              <a:t>(pro Fach max. 3 </a:t>
            </a:r>
            <a:r>
              <a:rPr lang="de-DE" altLang="de-DE" sz="1800" kern="0" dirty="0" err="1">
                <a:cs typeface="Arial" charset="0"/>
              </a:rPr>
              <a:t>Einbring</a:t>
            </a:r>
            <a:r>
              <a:rPr lang="de-DE" altLang="de-DE" sz="1800" kern="0" dirty="0">
                <a:cs typeface="Arial" charset="0"/>
              </a:rPr>
              <a:t>.)	4</a:t>
            </a:r>
          </a:p>
          <a:p>
            <a:pPr marL="2159000" lvl="4" indent="-215900" eaLnBrk="1">
              <a:buSzPct val="75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kern="0" dirty="0">
                <a:solidFill>
                  <a:srgbClr val="280099"/>
                </a:solidFill>
                <a:cs typeface="Arial" charset="0"/>
              </a:rPr>
              <a:t>         </a:t>
            </a:r>
          </a:p>
          <a:p>
            <a:pPr marL="2159000" lvl="4" indent="-215900" eaLnBrk="1">
              <a:buSzPct val="75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altLang="de-DE" kern="0" dirty="0">
                <a:solidFill>
                  <a:srgbClr val="280099"/>
                </a:solidFill>
                <a:cs typeface="Arial" charset="0"/>
              </a:rPr>
              <a:t>			 Summe 10 </a:t>
            </a:r>
          </a:p>
        </p:txBody>
      </p:sp>
    </p:spTree>
    <p:extLst>
      <p:ext uri="{BB962C8B-B14F-4D97-AF65-F5344CB8AC3E}">
        <p14:creationId xmlns:p14="http://schemas.microsoft.com/office/powerpoint/2010/main" val="30659049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000" u="sng" dirty="0">
                <a:solidFill>
                  <a:srgbClr val="C00000"/>
                </a:solidFill>
              </a:rPr>
              <a:t>Optionsregel (Joker)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32865" y="1196752"/>
            <a:ext cx="829126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6550" eaLnBrk="0" hangingPunct="0"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107950" indent="0" eaLnBrk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de-DE" altLang="de-DE" sz="3600" dirty="0"/>
          </a:p>
          <a:p>
            <a:pPr marL="107950" indent="0" eaLnBrk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altLang="de-DE" sz="3600" dirty="0"/>
              <a:t>In zwei der über vier AA hinweg beleg-</a:t>
            </a:r>
            <a:r>
              <a:rPr lang="de-DE" altLang="de-DE" sz="3600" dirty="0" err="1"/>
              <a:t>ten</a:t>
            </a:r>
            <a:r>
              <a:rPr lang="de-DE" altLang="de-DE" sz="3600" dirty="0"/>
              <a:t> Fächer kann je eine </a:t>
            </a:r>
            <a:r>
              <a:rPr lang="de-DE" altLang="de-DE" sz="3600" dirty="0" err="1"/>
              <a:t>Pflichteinbrin-gung</a:t>
            </a:r>
            <a:r>
              <a:rPr lang="de-DE" altLang="de-DE" sz="3600" dirty="0"/>
              <a:t> durch die Einbringung von je einer HJL aus anderen Fächern ersetzt werden.</a:t>
            </a:r>
          </a:p>
          <a:p>
            <a:pPr marL="107950" indent="0" eaLnBrk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altLang="de-DE" sz="3600" dirty="0">
                <a:solidFill>
                  <a:srgbClr val="FF0000"/>
                </a:solidFill>
              </a:rPr>
              <a:t>Dies gilt nicht für die Abiturfächer und nicht für die einzige Naturwissenschaft.</a:t>
            </a:r>
          </a:p>
        </p:txBody>
      </p:sp>
    </p:spTree>
    <p:extLst>
      <p:ext uri="{BB962C8B-B14F-4D97-AF65-F5344CB8AC3E}">
        <p14:creationId xmlns:p14="http://schemas.microsoft.com/office/powerpoint/2010/main" val="41150541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>
                <a:solidFill>
                  <a:srgbClr val="C00000"/>
                </a:solidFill>
              </a:rPr>
              <a:t>Hürden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539750" y="1557338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6550" eaLnBrk="0" hangingPunct="0"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de-DE" altLang="de-DE" sz="2800" u="sng" dirty="0"/>
              <a:t>Faustregeln:</a:t>
            </a: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de-DE" altLang="de-DE" sz="2800" b="1" dirty="0"/>
              <a:t>Nie 0 Punkte </a:t>
            </a:r>
            <a:r>
              <a:rPr lang="de-DE" altLang="de-DE" sz="2800" dirty="0"/>
              <a:t>als HJL (egal welches Fach!), sonst Wiederholung der Jahrgangsstufe!</a:t>
            </a: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de-DE" altLang="de-DE" sz="2800" b="1" dirty="0"/>
              <a:t>Weniger als 5 Punkte </a:t>
            </a:r>
            <a:r>
              <a:rPr lang="de-DE" altLang="de-DE" sz="2800" dirty="0"/>
              <a:t>als HJL in einem Fach bedeuten eine </a:t>
            </a:r>
            <a:r>
              <a:rPr lang="de-DE" altLang="de-DE" sz="2800" u="sng" dirty="0" err="1"/>
              <a:t>Unterpunktung</a:t>
            </a:r>
            <a:r>
              <a:rPr lang="de-DE" altLang="de-DE" sz="2800" dirty="0"/>
              <a:t>, mehr als 8 </a:t>
            </a:r>
            <a:r>
              <a:rPr lang="de-DE" altLang="de-DE" sz="2800" dirty="0" err="1"/>
              <a:t>Unterpunktungen</a:t>
            </a:r>
            <a:r>
              <a:rPr lang="de-DE" altLang="de-DE" sz="2800" dirty="0"/>
              <a:t> in allen 4 Semestern bei HJL, </a:t>
            </a:r>
            <a:r>
              <a:rPr lang="de-DE" altLang="de-DE" sz="2800" u="sng" dirty="0"/>
              <a:t>die eingebracht werden müssen</a:t>
            </a:r>
            <a:r>
              <a:rPr lang="de-DE" altLang="de-DE" sz="2800" dirty="0"/>
              <a:t>, führen zur Nichtzulassung zum Abitur.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de-DE" altLang="de-DE" sz="2800" dirty="0"/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de-DE" altLang="de-DE" sz="2800" dirty="0"/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de-DE" altLang="de-DE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800" u="sng" dirty="0">
                <a:solidFill>
                  <a:srgbClr val="C00000"/>
                </a:solidFill>
              </a:rPr>
              <a:t>Rücktritt</a:t>
            </a:r>
          </a:p>
        </p:txBody>
      </p:sp>
      <p:sp>
        <p:nvSpPr>
          <p:cNvPr id="2" name="Rechteck 1"/>
          <p:cNvSpPr/>
          <p:nvPr/>
        </p:nvSpPr>
        <p:spPr>
          <a:xfrm>
            <a:off x="470252" y="1340768"/>
            <a:ext cx="8510924" cy="5466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chemeClr val="tx1"/>
                </a:solidFill>
              </a:rPr>
              <a:t>Es gibt keine Vorrückungsentscheidungen in den Jahrgangsstufen 11 und 12.</a:t>
            </a:r>
            <a:br>
              <a:rPr lang="de-DE" altLang="de-DE" sz="2400" dirty="0">
                <a:solidFill>
                  <a:schemeClr val="tx1"/>
                </a:solidFill>
              </a:rPr>
            </a:br>
            <a:endParaRPr lang="de-DE" altLang="de-DE" sz="2400" dirty="0">
              <a:solidFill>
                <a:schemeClr val="tx1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chemeClr val="tx1"/>
                </a:solidFill>
              </a:rPr>
              <a:t>Werden Zulassungsbedingungen bzw. Pflichtbelegungen nicht erfüllt, ist ein Rücktritt notwendig.</a:t>
            </a:r>
            <a:br>
              <a:rPr lang="de-DE" altLang="de-DE" sz="2400" dirty="0">
                <a:solidFill>
                  <a:schemeClr val="tx1"/>
                </a:solidFill>
              </a:rPr>
            </a:br>
            <a:endParaRPr lang="de-DE" altLang="de-DE" sz="2400" dirty="0">
              <a:solidFill>
                <a:schemeClr val="tx1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chemeClr val="tx1"/>
                </a:solidFill>
              </a:rPr>
              <a:t>Die</a:t>
            </a:r>
            <a:r>
              <a:rPr lang="de-DE" altLang="de-DE" sz="2400" b="1" dirty="0">
                <a:solidFill>
                  <a:schemeClr val="tx1"/>
                </a:solidFill>
              </a:rPr>
              <a:t> Höchstausbildungsdauer</a:t>
            </a:r>
            <a:r>
              <a:rPr lang="de-DE" altLang="de-DE" sz="2400" dirty="0">
                <a:solidFill>
                  <a:schemeClr val="tx1"/>
                </a:solidFill>
              </a:rPr>
              <a:t> für die Jahrgangsstufen </a:t>
            </a:r>
            <a:r>
              <a:rPr lang="de-DE" altLang="de-DE" sz="2400" b="1" dirty="0">
                <a:solidFill>
                  <a:schemeClr val="tx1"/>
                </a:solidFill>
              </a:rPr>
              <a:t>10, 11 und 12</a:t>
            </a:r>
            <a:r>
              <a:rPr lang="de-DE" altLang="de-DE" sz="2400" dirty="0">
                <a:solidFill>
                  <a:schemeClr val="tx1"/>
                </a:solidFill>
              </a:rPr>
              <a:t> beträgt insgesamt </a:t>
            </a:r>
            <a:r>
              <a:rPr lang="de-DE" altLang="de-DE" sz="2400" b="1" dirty="0">
                <a:solidFill>
                  <a:schemeClr val="tx1"/>
                </a:solidFill>
              </a:rPr>
              <a:t>4 Jahre</a:t>
            </a:r>
            <a:r>
              <a:rPr lang="de-DE" altLang="de-DE" sz="2400" dirty="0">
                <a:solidFill>
                  <a:schemeClr val="tx1"/>
                </a:solidFill>
              </a:rPr>
              <a:t> (§ 14 GSO)</a:t>
            </a:r>
            <a:br>
              <a:rPr lang="de-DE" altLang="de-DE" sz="2400" dirty="0">
                <a:solidFill>
                  <a:schemeClr val="tx1"/>
                </a:solidFill>
              </a:rPr>
            </a:br>
            <a:endParaRPr lang="de-DE" altLang="de-DE" sz="2400" dirty="0">
              <a:solidFill>
                <a:schemeClr val="tx1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chemeClr val="tx1"/>
                </a:solidFill>
              </a:rPr>
              <a:t>Bei freiwilligem Rücktritt zum Halbjahr in die 9. Jahr-</a:t>
            </a:r>
            <a:r>
              <a:rPr lang="de-DE" altLang="de-DE" sz="2400" dirty="0" err="1">
                <a:solidFill>
                  <a:schemeClr val="tx1"/>
                </a:solidFill>
              </a:rPr>
              <a:t>gangsstufe</a:t>
            </a:r>
            <a:r>
              <a:rPr lang="de-DE" altLang="de-DE" sz="2400" dirty="0">
                <a:solidFill>
                  <a:schemeClr val="tx1"/>
                </a:solidFill>
              </a:rPr>
              <a:t> zählt die angefangene 10. Klasse nicht zu diesen 4 Jahren, aber zur Gesamt-Höchstausbildungs-dauer von 10 Jahren!</a:t>
            </a:r>
            <a:br>
              <a:rPr lang="de-DE" altLang="de-DE" sz="2400" dirty="0">
                <a:solidFill>
                  <a:schemeClr val="tx1"/>
                </a:solidFill>
              </a:rPr>
            </a:br>
            <a:endParaRPr lang="de-DE" altLang="de-DE" sz="2400" dirty="0">
              <a:solidFill>
                <a:schemeClr val="tx1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2400" dirty="0">
                <a:solidFill>
                  <a:schemeClr val="tx1"/>
                </a:solidFill>
              </a:rPr>
              <a:t>Ggf. Einzelberatung notwendig!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800" b="1" dirty="0">
                <a:solidFill>
                  <a:schemeClr val="tx1"/>
                </a:solidFill>
                <a:sym typeface="Wingdings" pitchFamily="2" charset="2"/>
              </a:rPr>
              <a:t>	</a:t>
            </a:r>
            <a:endParaRPr lang="de-DE" altLang="de-DE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524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>
                <a:solidFill>
                  <a:srgbClr val="C00000"/>
                </a:solidFill>
              </a:rPr>
              <a:t>Gliederung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68313" y="1600199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806450" indent="-806450">
              <a:tabLst>
                <a:tab pos="806450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  <a:tab pos="9790113" algn="l"/>
              </a:tabLst>
              <a:defRPr>
                <a:solidFill>
                  <a:srgbClr val="BBE0E3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806450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  <a:tab pos="9790113" algn="l"/>
              </a:tabLst>
              <a:defRPr>
                <a:solidFill>
                  <a:srgbClr val="BBE0E3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806450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  <a:tab pos="9790113" algn="l"/>
              </a:tabLst>
              <a:defRPr>
                <a:solidFill>
                  <a:srgbClr val="BBE0E3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806450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  <a:tab pos="9790113" algn="l"/>
              </a:tabLst>
              <a:defRPr>
                <a:solidFill>
                  <a:srgbClr val="BBE0E3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806450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  <a:tab pos="9790113" algn="l"/>
              </a:tabLst>
              <a:defRPr>
                <a:solidFill>
                  <a:srgbClr val="BBE0E3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6450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  <a:tab pos="9790113" algn="l"/>
              </a:tabLst>
              <a:defRPr>
                <a:solidFill>
                  <a:srgbClr val="BBE0E3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6450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  <a:tab pos="9790113" algn="l"/>
              </a:tabLst>
              <a:defRPr>
                <a:solidFill>
                  <a:srgbClr val="BBE0E3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6450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  <a:tab pos="9790113" algn="l"/>
              </a:tabLst>
              <a:defRPr>
                <a:solidFill>
                  <a:srgbClr val="BBE0E3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6450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  <a:tab pos="9790113" algn="l"/>
              </a:tabLst>
              <a:defRPr>
                <a:solidFill>
                  <a:srgbClr val="BBE0E3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1350"/>
              </a:spcBef>
              <a:buFont typeface="Times New Roman" pitchFamily="18" charset="0"/>
              <a:buAutoNum type="romanUcPeriod"/>
              <a:defRPr/>
            </a:pPr>
            <a:r>
              <a:rPr lang="de-DE" altLang="de-DE" sz="5400" dirty="0">
                <a:solidFill>
                  <a:srgbClr val="000000"/>
                </a:solidFill>
              </a:rPr>
              <a:t>Fächerwahl</a:t>
            </a:r>
          </a:p>
          <a:p>
            <a:pPr>
              <a:spcBef>
                <a:spcPts val="1350"/>
              </a:spcBef>
              <a:buClrTx/>
              <a:buFontTx/>
              <a:buNone/>
              <a:defRPr/>
            </a:pPr>
            <a:r>
              <a:rPr lang="de-DE" altLang="de-DE" sz="4000" dirty="0">
                <a:solidFill>
                  <a:srgbClr val="000000"/>
                </a:solidFill>
              </a:rPr>
              <a:t>	(Belegung)</a:t>
            </a:r>
          </a:p>
          <a:p>
            <a:pPr marL="0" indent="0">
              <a:spcBef>
                <a:spcPts val="1350"/>
              </a:spcBef>
              <a:defRPr/>
            </a:pPr>
            <a:r>
              <a:rPr lang="de-DE" altLang="de-DE" sz="5400" dirty="0">
                <a:solidFill>
                  <a:srgbClr val="000000"/>
                </a:solidFill>
              </a:rPr>
              <a:t>II.	Leistungsbewertung</a:t>
            </a:r>
          </a:p>
          <a:p>
            <a:pPr>
              <a:spcBef>
                <a:spcPts val="1350"/>
              </a:spcBef>
              <a:buClrTx/>
              <a:buFontTx/>
              <a:buNone/>
              <a:defRPr/>
            </a:pPr>
            <a:r>
              <a:rPr lang="de-DE" altLang="de-DE" sz="4000" dirty="0">
                <a:solidFill>
                  <a:srgbClr val="000000"/>
                </a:solidFill>
              </a:rPr>
              <a:t>	(Einbringung)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 dirty="0">
                <a:solidFill>
                  <a:srgbClr val="C00000"/>
                </a:solidFill>
              </a:rPr>
              <a:t>Wichtig!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900"/>
              </a:spcBef>
              <a:buFont typeface="Arial" charset="0"/>
              <a:buChar char="•"/>
            </a:pPr>
            <a:r>
              <a:rPr lang="de-DE" altLang="de-DE" sz="3600" b="1" dirty="0"/>
              <a:t>alle</a:t>
            </a:r>
            <a:r>
              <a:rPr lang="de-DE" altLang="de-DE" sz="3600" dirty="0"/>
              <a:t> erreichten Halbjahresleistungen erscheinen im Abiturzeugnis</a:t>
            </a:r>
          </a:p>
          <a:p>
            <a:pPr eaLnBrk="1" hangingPunct="1">
              <a:spcBef>
                <a:spcPts val="900"/>
              </a:spcBef>
              <a:buClrTx/>
              <a:buFontTx/>
              <a:buNone/>
            </a:pPr>
            <a:endParaRPr lang="de-DE" altLang="de-DE" sz="3600" dirty="0"/>
          </a:p>
          <a:p>
            <a:pPr eaLnBrk="1" hangingPunct="1">
              <a:spcBef>
                <a:spcPts val="900"/>
              </a:spcBef>
              <a:buFont typeface="Arial" charset="0"/>
              <a:buChar char="•"/>
            </a:pPr>
            <a:r>
              <a:rPr lang="de-DE" altLang="de-DE" sz="3600" b="1" dirty="0"/>
              <a:t>alle </a:t>
            </a:r>
            <a:r>
              <a:rPr lang="de-DE" altLang="de-DE" sz="3600" dirty="0"/>
              <a:t>Fächer, die in der 10. Klasse </a:t>
            </a:r>
            <a:r>
              <a:rPr lang="de-DE" altLang="de-DE" sz="3600" b="1" dirty="0"/>
              <a:t>abgeschlossen</a:t>
            </a:r>
            <a:r>
              <a:rPr lang="de-DE" altLang="de-DE" sz="3600" dirty="0"/>
              <a:t> wurden, erscheinen mit ihrer Note im Abiturzeugnis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611108" y="31536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 dirty="0">
                <a:solidFill>
                  <a:srgbClr val="C00000"/>
                </a:solidFill>
              </a:rPr>
              <a:t>Abiturzulassung </a:t>
            </a:r>
            <a:r>
              <a:rPr lang="de-DE" altLang="de-DE" sz="2400" u="sng" dirty="0">
                <a:solidFill>
                  <a:srgbClr val="C00000"/>
                </a:solidFill>
              </a:rPr>
              <a:t>(§44 GSO)</a:t>
            </a:r>
            <a:endParaRPr lang="de-DE" altLang="de-DE" sz="4400" u="sng" dirty="0">
              <a:solidFill>
                <a:srgbClr val="C00000"/>
              </a:solidFill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539750" y="1557338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6550" eaLnBrk="0" hangingPunct="0"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de-DE" altLang="de-DE" sz="2800" dirty="0"/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de-DE" altLang="de-DE" sz="2800" dirty="0"/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de-DE" altLang="de-DE" sz="2800" dirty="0"/>
          </a:p>
        </p:txBody>
      </p:sp>
      <p:graphicFrame>
        <p:nvGraphicFramePr>
          <p:cNvPr id="5" name="Group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943870"/>
              </p:ext>
            </p:extLst>
          </p:nvPr>
        </p:nvGraphicFramePr>
        <p:xfrm>
          <a:off x="423863" y="1455738"/>
          <a:ext cx="8424862" cy="4670429"/>
        </p:xfrm>
        <a:graphic>
          <a:graphicData uri="http://schemas.openxmlformats.org/drawingml/2006/table">
            <a:tbl>
              <a:tblPr/>
              <a:tblGrid>
                <a:gridCol w="604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mindestens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Bemerkung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Punkte aus D, M, Fs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Ø</a:t>
                      </a: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 Punkte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Punkte aus den 5 Abiturprüfungsfächern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Ø</a:t>
                      </a: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 Punkte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Punkte aus den 40 einzubringenden HJL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Ø</a:t>
                      </a: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 Punkte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4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Punkte in mind. 32 (von 40) HJL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(Seminararbeit mit Präsentation und </a:t>
                      </a:r>
                      <a:b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P-Seminar gelten hier als je 2 HJL)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x unterpunkten erlaubt. 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1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Punkt in allen HJL, der Seminararbeit,  </a:t>
                      </a:r>
                      <a:b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der Präsentation und im P-Seminar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Punkte gilt als nicht belegt.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1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Punkte in beiden Seminaren (inkl. Seminar-</a:t>
                      </a:r>
                      <a:b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de-DE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arbeit</a:t>
                      </a: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Präsentation und P-Seminar)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Ø </a:t>
                      </a: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Punkte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4954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611108" y="31536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 dirty="0">
                <a:solidFill>
                  <a:srgbClr val="C00000"/>
                </a:solidFill>
              </a:rPr>
              <a:t>Hürden im Abitur </a:t>
            </a:r>
            <a:r>
              <a:rPr lang="de-DE" altLang="de-DE" sz="2400" u="sng" dirty="0">
                <a:solidFill>
                  <a:srgbClr val="C00000"/>
                </a:solidFill>
              </a:rPr>
              <a:t>(§54 GSO)</a:t>
            </a:r>
            <a:endParaRPr lang="de-DE" altLang="de-DE" sz="4400" u="sng" dirty="0">
              <a:solidFill>
                <a:srgbClr val="C00000"/>
              </a:solidFill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539750" y="1557338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6550" eaLnBrk="0" hangingPunct="0"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de-DE" altLang="de-DE" sz="2800" dirty="0"/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de-DE" altLang="de-DE" sz="2800" dirty="0"/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de-DE" altLang="de-DE" sz="2800" dirty="0"/>
          </a:p>
        </p:txBody>
      </p:sp>
      <p:graphicFrame>
        <p:nvGraphicFramePr>
          <p:cNvPr id="7" name="Group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2584"/>
              </p:ext>
            </p:extLst>
          </p:nvPr>
        </p:nvGraphicFramePr>
        <p:xfrm>
          <a:off x="323850" y="1628775"/>
          <a:ext cx="8570913" cy="3446464"/>
        </p:xfrm>
        <a:graphic>
          <a:graphicData uri="http://schemas.openxmlformats.org/drawingml/2006/table">
            <a:tbl>
              <a:tblPr/>
              <a:tblGrid>
                <a:gridCol w="583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8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5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mindestens (bei 4-facher Wertung)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einfache Wertung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Punkte in jedem Fach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keine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</a:t>
                      </a: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Punkte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100</a:t>
                      </a: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Punkte in den 5 Prüfungsfächern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Ø</a:t>
                      </a: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 Punkte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5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mindestens je 20 Punkte in drei der fünf Prüfungs-fächer,  darunter </a:t>
                      </a:r>
                      <a:r>
                        <a:rPr kumimoji="0" lang="de-DE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eines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aus den verpflichtenden Abiturprüfungsfächern D, M, </a:t>
                      </a:r>
                      <a:r>
                        <a:rPr kumimoji="0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Fs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de-DE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 zudem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mindestens 16 Punkte in einem weiteren Fach aus D, M, </a:t>
                      </a:r>
                      <a:r>
                        <a:rPr kumimoji="0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Fs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mind. </a:t>
                      </a: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Punkte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323850" y="5229225"/>
            <a:ext cx="85693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b="1" dirty="0">
                <a:latin typeface="Arial" charset="0"/>
              </a:rPr>
              <a:t>Gesamtqualifikation:</a:t>
            </a:r>
            <a:r>
              <a:rPr lang="de-DE" altLang="de-DE" sz="2000" dirty="0">
                <a:latin typeface="Arial" charset="0"/>
              </a:rPr>
              <a:t> mindestens 300 Punkte (ergibt sich bereits mit der Zulassungshürde von 200 Punkten aus den Halbjahren und den 100 Punkten aus der Abiturprüfung)</a:t>
            </a:r>
          </a:p>
        </p:txBody>
      </p:sp>
    </p:spTree>
    <p:extLst>
      <p:ext uri="{BB962C8B-B14F-4D97-AF65-F5344CB8AC3E}">
        <p14:creationId xmlns:p14="http://schemas.microsoft.com/office/powerpoint/2010/main" val="4100822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 dirty="0">
                <a:solidFill>
                  <a:srgbClr val="C00000"/>
                </a:solidFill>
              </a:rPr>
              <a:t>Gesamtqualifikation</a:t>
            </a:r>
            <a:br>
              <a:rPr lang="de-DE" altLang="de-DE" sz="4400" u="sng" dirty="0">
                <a:solidFill>
                  <a:srgbClr val="C00000"/>
                </a:solidFill>
              </a:rPr>
            </a:br>
            <a:r>
              <a:rPr lang="de-DE" altLang="de-DE" sz="2400" dirty="0"/>
              <a:t>Leistungen in </a:t>
            </a:r>
            <a:r>
              <a:rPr lang="de-DE" altLang="de-DE" sz="2400" dirty="0" err="1"/>
              <a:t>Jgst</a:t>
            </a:r>
            <a:r>
              <a:rPr lang="de-DE" altLang="de-DE" sz="2400" dirty="0"/>
              <a:t>. 11/12 und Abiturprüfung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359569" y="1971675"/>
            <a:ext cx="6337300" cy="1551722"/>
            <a:chOff x="395288" y="1700213"/>
            <a:chExt cx="6337300" cy="1551722"/>
          </a:xfrm>
        </p:grpSpPr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395288" y="1700213"/>
              <a:ext cx="6337300" cy="5191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2800" b="1" dirty="0">
                  <a:latin typeface="Arial" charset="0"/>
                </a:rPr>
                <a:t>(Wahl-)Pflicht-Einbringung: 30 HJL</a:t>
              </a: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468313" y="2420938"/>
              <a:ext cx="5399087" cy="8309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2800" b="1" dirty="0">
                  <a:latin typeface="Arial" charset="0"/>
                </a:rPr>
                <a:t>Profil-Einbringung: 10 HJL</a:t>
              </a:r>
              <a:br>
                <a:rPr lang="de-DE" altLang="de-DE" sz="2800" b="1" dirty="0">
                  <a:latin typeface="Arial" charset="0"/>
                </a:rPr>
              </a:br>
              <a:r>
                <a:rPr lang="de-DE" altLang="de-DE" sz="2000" b="1" dirty="0">
                  <a:latin typeface="Arial" charset="0"/>
                </a:rPr>
                <a:t>davon 6 HJL aus den Seminaren</a:t>
              </a:r>
            </a:p>
          </p:txBody>
        </p:sp>
      </p:grp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6984206" y="3883025"/>
            <a:ext cx="1800225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3300"/>
                    </a:gs>
                    <a:gs pos="100000">
                      <a:schemeClr val="folHlink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Arial" charset="0"/>
              </a:rPr>
              <a:t>5 x 60 P.</a:t>
            </a:r>
            <a:r>
              <a:rPr lang="de-DE" altLang="de-DE" sz="2800" b="1">
                <a:latin typeface="Arial" charset="0"/>
              </a:rPr>
              <a:t>   </a:t>
            </a:r>
            <a:r>
              <a:rPr lang="de-DE" altLang="de-DE" b="1">
                <a:latin typeface="Arial" charset="0"/>
              </a:rPr>
              <a:t>=</a:t>
            </a:r>
            <a:r>
              <a:rPr lang="de-DE" altLang="de-DE" sz="2800" b="1">
                <a:latin typeface="Arial" charset="0"/>
              </a:rPr>
              <a:t> </a:t>
            </a:r>
            <a:r>
              <a:rPr lang="de-DE" altLang="de-DE" sz="2800" b="1">
                <a:solidFill>
                  <a:srgbClr val="355D90"/>
                </a:solidFill>
                <a:latin typeface="Arial" charset="0"/>
              </a:rPr>
              <a:t>300 P.</a:t>
            </a:r>
          </a:p>
        </p:txBody>
      </p:sp>
      <p:sp>
        <p:nvSpPr>
          <p:cNvPr id="18" name="AutoShape 9"/>
          <p:cNvSpPr>
            <a:spLocks/>
          </p:cNvSpPr>
          <p:nvPr/>
        </p:nvSpPr>
        <p:spPr bwMode="auto">
          <a:xfrm rot="5400000" flipV="1">
            <a:off x="4392613" y="1180306"/>
            <a:ext cx="287337" cy="8207375"/>
          </a:xfrm>
          <a:prstGeom prst="rightBrace">
            <a:avLst>
              <a:gd name="adj1" fmla="val 2380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984206" y="1860550"/>
            <a:ext cx="1800225" cy="1611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3300"/>
                    </a:gs>
                    <a:gs pos="100000">
                      <a:schemeClr val="folHlink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Arial" charset="0"/>
              </a:rPr>
              <a:t>40 x 15 P.</a:t>
            </a:r>
            <a:r>
              <a:rPr lang="de-DE" altLang="de-DE" sz="2800" b="1">
                <a:latin typeface="Arial" charset="0"/>
              </a:rPr>
              <a:t> </a:t>
            </a:r>
            <a:r>
              <a:rPr lang="de-DE" altLang="de-DE" b="1">
                <a:latin typeface="Arial" charset="0"/>
              </a:rPr>
              <a:t>=</a:t>
            </a:r>
            <a:r>
              <a:rPr lang="de-DE" altLang="de-DE" sz="2800" b="1">
                <a:latin typeface="Arial" charset="0"/>
              </a:rPr>
              <a:t> </a:t>
            </a:r>
            <a:r>
              <a:rPr lang="de-DE" altLang="de-DE" sz="2800" b="1">
                <a:solidFill>
                  <a:srgbClr val="355D90"/>
                </a:solidFill>
                <a:latin typeface="Arial" charset="0"/>
              </a:rPr>
              <a:t>600 P.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400" b="1">
              <a:solidFill>
                <a:srgbClr val="355D90"/>
              </a:solidFill>
              <a:latin typeface="Arial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32594" y="3844925"/>
            <a:ext cx="626427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3300"/>
                    </a:gs>
                    <a:gs pos="100000">
                      <a:schemeClr val="folHlink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3200"/>
              <a:t>5 Abiturprüfungen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1594" y="5572125"/>
            <a:ext cx="5400675" cy="64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3600" b="1">
                <a:latin typeface="Arial" charset="0"/>
              </a:rPr>
              <a:t>max. </a:t>
            </a:r>
            <a:r>
              <a:rPr lang="de-DE" altLang="de-DE" sz="3600" b="1">
                <a:solidFill>
                  <a:srgbClr val="355D90"/>
                </a:solidFill>
                <a:latin typeface="Arial" charset="0"/>
              </a:rPr>
              <a:t>900</a:t>
            </a:r>
            <a:r>
              <a:rPr lang="de-DE" altLang="de-DE" sz="3600" b="1">
                <a:latin typeface="Arial" charset="0"/>
              </a:rPr>
              <a:t> Punkte </a:t>
            </a:r>
            <a:r>
              <a:rPr lang="de-DE" altLang="de-DE" sz="2800">
                <a:latin typeface="Arial" charset="0"/>
              </a:rPr>
              <a:t>(= 1,0)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800" u="sng">
                <a:solidFill>
                  <a:srgbClr val="C00000"/>
                </a:solidFill>
              </a:rPr>
              <a:t>Die Abiturnote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988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/>
              <a:t>900 - 823 P.  </a:t>
            </a:r>
            <a:r>
              <a:rPr lang="de-DE" altLang="de-DE">
                <a:latin typeface="Wingdings" pitchFamily="2" charset="2"/>
              </a:rPr>
              <a:t></a:t>
            </a:r>
            <a:r>
              <a:rPr lang="de-DE" altLang="de-DE"/>
              <a:t>   1,0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/>
              <a:t>822 - 805 P.  </a:t>
            </a:r>
            <a:r>
              <a:rPr lang="de-DE" altLang="de-DE">
                <a:latin typeface="Wingdings" pitchFamily="2" charset="2"/>
              </a:rPr>
              <a:t></a:t>
            </a:r>
            <a:r>
              <a:rPr lang="de-DE" altLang="de-DE"/>
              <a:t>   1,1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/>
              <a:t>804 - 787 P.  </a:t>
            </a:r>
            <a:r>
              <a:rPr lang="de-DE" altLang="de-DE">
                <a:latin typeface="Wingdings" pitchFamily="2" charset="2"/>
              </a:rPr>
              <a:t></a:t>
            </a:r>
            <a:r>
              <a:rPr lang="de-DE" altLang="de-DE"/>
              <a:t>   1,2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/>
              <a:t>…..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/>
              <a:t>660  - 643 P.  </a:t>
            </a:r>
            <a:r>
              <a:rPr lang="de-DE" altLang="de-DE">
                <a:latin typeface="Wingdings" pitchFamily="2" charset="2"/>
              </a:rPr>
              <a:t></a:t>
            </a:r>
            <a:r>
              <a:rPr lang="de-DE" altLang="de-DE"/>
              <a:t>   2,0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/>
              <a:t>480  - 463 P.  </a:t>
            </a:r>
            <a:r>
              <a:rPr lang="de-DE" altLang="de-DE">
                <a:latin typeface="Wingdings" pitchFamily="2" charset="2"/>
              </a:rPr>
              <a:t></a:t>
            </a:r>
            <a:r>
              <a:rPr lang="de-DE" altLang="de-DE"/>
              <a:t>   3,0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/>
              <a:t>318  - 301 P.  </a:t>
            </a:r>
            <a:r>
              <a:rPr lang="de-DE" altLang="de-DE">
                <a:latin typeface="Wingdings" pitchFamily="2" charset="2"/>
              </a:rPr>
              <a:t></a:t>
            </a:r>
            <a:r>
              <a:rPr lang="de-DE" altLang="de-DE"/>
              <a:t>   3,9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/>
              <a:t>300 P.            </a:t>
            </a:r>
            <a:r>
              <a:rPr lang="de-DE" altLang="de-DE">
                <a:latin typeface="Wingdings" pitchFamily="2" charset="2"/>
              </a:rPr>
              <a:t></a:t>
            </a:r>
            <a:r>
              <a:rPr lang="de-DE" altLang="de-DE"/>
              <a:t>   4,0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endParaRPr lang="de-DE" altLang="de-DE"/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endParaRPr lang="de-DE" altLang="de-DE"/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endParaRPr lang="de-DE" altLang="de-DE"/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endParaRPr lang="de-DE" altLang="de-DE"/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endParaRPr lang="de-DE" altLang="de-DE"/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endParaRPr lang="de-DE" altLang="de-DE"/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endParaRPr lang="de-DE" altLang="de-DE"/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endParaRPr lang="de-DE" altLang="de-DE"/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endParaRPr lang="de-DE" altLang="de-DE"/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endParaRPr lang="de-DE" alt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 dirty="0">
                <a:solidFill>
                  <a:srgbClr val="C00000"/>
                </a:solidFill>
              </a:rPr>
              <a:t>Kontakt 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372428" y="1233940"/>
            <a:ext cx="8538120" cy="5363411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de-DE" altLang="de-DE" sz="4000" b="1" dirty="0"/>
              <a:t>Beratungslehrerin</a:t>
            </a:r>
            <a:br>
              <a:rPr lang="de-DE" altLang="de-DE" sz="4000" b="1" dirty="0"/>
            </a:br>
            <a:r>
              <a:rPr lang="de-DE" altLang="de-DE" sz="4000" b="1" dirty="0"/>
              <a:t> </a:t>
            </a:r>
            <a:br>
              <a:rPr lang="de-DE" altLang="de-DE" sz="4000" b="1" dirty="0"/>
            </a:br>
            <a:r>
              <a:rPr lang="de-DE" altLang="de-DE" sz="4000" dirty="0"/>
              <a:t>Regina Träger </a:t>
            </a:r>
            <a:r>
              <a:rPr lang="de-DE" altLang="de-DE" sz="4000" b="1" dirty="0">
                <a:solidFill>
                  <a:schemeClr val="tx1"/>
                </a:solidFill>
              </a:rPr>
              <a:t>regina.traeger@effner.de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</a:pPr>
            <a:endParaRPr lang="de-DE" altLang="de-DE" sz="40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de-DE" altLang="de-DE" sz="4000" b="1" dirty="0"/>
              <a:t>Oberstufenkoordinatorin</a:t>
            </a:r>
            <a:r>
              <a:rPr lang="de-DE" altLang="de-DE" sz="4000" dirty="0"/>
              <a:t> </a:t>
            </a:r>
            <a:br>
              <a:rPr lang="de-DE" altLang="de-DE" sz="4000" dirty="0"/>
            </a:br>
            <a:r>
              <a:rPr lang="de-DE" altLang="de-DE" sz="4000" dirty="0"/>
              <a:t>Gudrun Limpert-Deser</a:t>
            </a:r>
            <a:br>
              <a:rPr lang="de-DE" altLang="de-DE" sz="4000" dirty="0"/>
            </a:br>
            <a:endParaRPr lang="de-DE" altLang="de-DE" sz="4000" dirty="0"/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</a:pPr>
            <a:r>
              <a:rPr lang="de-DE" altLang="de-DE" sz="4000" b="1" dirty="0"/>
              <a:t>	gudrun.limpert-deser@effner.de</a:t>
            </a:r>
          </a:p>
        </p:txBody>
      </p:sp>
    </p:spTree>
    <p:extLst>
      <p:ext uri="{BB962C8B-B14F-4D97-AF65-F5344CB8AC3E}">
        <p14:creationId xmlns:p14="http://schemas.microsoft.com/office/powerpoint/2010/main" val="4624322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5400" u="sng">
                <a:solidFill>
                  <a:srgbClr val="C00000"/>
                </a:solidFill>
              </a:rPr>
              <a:t>I. Fächerwahl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000"/>
              </a:spcBef>
              <a:buFont typeface="Arial" charset="0"/>
              <a:buChar char="•"/>
            </a:pPr>
            <a:r>
              <a:rPr lang="de-DE" altLang="de-DE" sz="4400" dirty="0"/>
              <a:t>Pflichtbereich</a:t>
            </a:r>
          </a:p>
          <a:p>
            <a:pPr eaLnBrk="1" hangingPunct="1">
              <a:spcBef>
                <a:spcPts val="1000"/>
              </a:spcBef>
              <a:buFont typeface="Arial" charset="0"/>
              <a:buChar char="•"/>
            </a:pPr>
            <a:r>
              <a:rPr lang="de-DE" altLang="de-DE" sz="4400" dirty="0"/>
              <a:t>Wahlpflichtbereich</a:t>
            </a:r>
          </a:p>
          <a:p>
            <a:pPr eaLnBrk="1" hangingPunct="1">
              <a:spcBef>
                <a:spcPts val="1000"/>
              </a:spcBef>
              <a:buFont typeface="Arial" charset="0"/>
              <a:buChar char="•"/>
            </a:pPr>
            <a:r>
              <a:rPr lang="de-DE" altLang="de-DE" sz="4400" dirty="0"/>
              <a:t>Profilbereich</a:t>
            </a:r>
          </a:p>
          <a:p>
            <a:pPr eaLnBrk="1" hangingPunct="1">
              <a:spcBef>
                <a:spcPts val="1000"/>
              </a:spcBef>
              <a:buClrTx/>
              <a:buFontTx/>
              <a:buNone/>
            </a:pPr>
            <a:endParaRPr lang="de-DE" altLang="de-DE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5400" u="sng">
                <a:solidFill>
                  <a:srgbClr val="C00000"/>
                </a:solidFill>
              </a:rPr>
              <a:t>Pflichtbereich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de-DE" altLang="de-DE" sz="4800" dirty="0"/>
              <a:t>Mathematik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de-DE" altLang="de-DE" sz="4800" dirty="0"/>
              <a:t>Deutsch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de-DE" altLang="de-DE" sz="4800" dirty="0" err="1"/>
              <a:t>Geschichte+Sozialkunde</a:t>
            </a:r>
            <a:endParaRPr lang="de-DE" altLang="de-DE" sz="4800" dirty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de-DE" altLang="de-DE" sz="4800" dirty="0"/>
              <a:t>Religion bzw. Ethik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de-DE" altLang="de-DE" sz="4800" dirty="0"/>
              <a:t>Sport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 dirty="0">
                <a:solidFill>
                  <a:srgbClr val="C00000"/>
                </a:solidFill>
              </a:rPr>
              <a:t>Sport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536" y="2060848"/>
            <a:ext cx="829126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indent="-222250"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 dirty="0"/>
              <a:t>Halbjahresweise je eine Sportart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 dirty="0"/>
              <a:t>Kurse jahrgangsübergreifend und meist koedukativ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 dirty="0"/>
              <a:t>Wahl mindestens einer Mannschafts- und mindestens einer Individualsportart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 dirty="0"/>
              <a:t>Jede Sportart höchstens zweimal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endParaRPr lang="de-DE" alt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 dirty="0">
                <a:solidFill>
                  <a:srgbClr val="C00000"/>
                </a:solidFill>
              </a:rPr>
              <a:t>Wahlpflichtbereich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indent="-222250"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 dirty="0"/>
              <a:t>Kunst/</a:t>
            </a:r>
            <a:br>
              <a:rPr lang="de-DE" altLang="de-DE" dirty="0"/>
            </a:br>
            <a:r>
              <a:rPr lang="de-DE" altLang="de-DE" dirty="0"/>
              <a:t>Musik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 dirty="0"/>
              <a:t>Geographie/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de-DE" altLang="de-DE" dirty="0"/>
              <a:t>	Wirtschaft Recht</a:t>
            </a:r>
          </a:p>
          <a:p>
            <a:pPr marL="0" indent="0" eaLnBrk="1" hangingPunct="1">
              <a:lnSpc>
                <a:spcPct val="90000"/>
              </a:lnSpc>
            </a:pPr>
            <a:endParaRPr lang="de-DE" altLang="de-DE" dirty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 dirty="0"/>
              <a:t>1. FS: Englisch/</a:t>
            </a:r>
          </a:p>
          <a:p>
            <a:pPr lvl="3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</a:pPr>
            <a:r>
              <a:rPr lang="de-DE" altLang="de-DE" sz="3200" dirty="0"/>
              <a:t> Latein/</a:t>
            </a:r>
          </a:p>
          <a:p>
            <a:pPr lvl="3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</a:pPr>
            <a:r>
              <a:rPr lang="de-DE" altLang="de-DE" sz="3200" dirty="0"/>
              <a:t> Französisch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endParaRPr lang="de-DE" altLang="de-DE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indent="-222250"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 dirty="0"/>
              <a:t>1. NW: Biologie/</a:t>
            </a:r>
          </a:p>
          <a:p>
            <a:pPr lvl="3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</a:pPr>
            <a:r>
              <a:rPr lang="de-DE" altLang="de-DE" dirty="0"/>
              <a:t>    </a:t>
            </a:r>
            <a:r>
              <a:rPr lang="de-DE" altLang="de-DE" sz="3200" dirty="0"/>
              <a:t>Chemie/</a:t>
            </a:r>
          </a:p>
          <a:p>
            <a:pPr lvl="3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</a:pPr>
            <a:r>
              <a:rPr lang="de-DE" altLang="de-DE" sz="3200" dirty="0"/>
              <a:t>   Physik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 dirty="0"/>
              <a:t>2. Fremdsprache/</a:t>
            </a:r>
            <a:br>
              <a:rPr lang="de-DE" altLang="de-DE" dirty="0"/>
            </a:br>
            <a:r>
              <a:rPr lang="de-DE" altLang="de-DE" dirty="0"/>
              <a:t>2. </a:t>
            </a:r>
            <a:r>
              <a:rPr lang="de-DE" altLang="de-DE" dirty="0" err="1"/>
              <a:t>Nat.wiss.schaft</a:t>
            </a:r>
            <a:r>
              <a:rPr lang="de-DE" altLang="de-DE" dirty="0"/>
              <a:t>/</a:t>
            </a:r>
            <a:br>
              <a:rPr lang="de-DE" altLang="de-DE" dirty="0"/>
            </a:br>
            <a:r>
              <a:rPr lang="de-DE" altLang="de-DE" dirty="0" err="1"/>
              <a:t>fortgef</a:t>
            </a:r>
            <a:r>
              <a:rPr lang="de-DE" altLang="de-DE" dirty="0"/>
              <a:t>. Informatik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 dirty="0"/>
              <a:t>2 Seminare in „beliebigen“ Fächern</a:t>
            </a:r>
          </a:p>
        </p:txBody>
      </p:sp>
    </p:spTree>
    <p:extLst>
      <p:ext uri="{BB962C8B-B14F-4D97-AF65-F5344CB8AC3E}">
        <p14:creationId xmlns:p14="http://schemas.microsoft.com/office/powerpoint/2010/main" val="3844913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800" u="sng">
                <a:solidFill>
                  <a:srgbClr val="C00000"/>
                </a:solidFill>
              </a:rPr>
              <a:t>Profilbereich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716016" y="1598308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 dirty="0"/>
              <a:t>Sonstige Fächer:</a:t>
            </a:r>
            <a:br>
              <a:rPr lang="de-DE" altLang="de-DE" u="sng" dirty="0"/>
            </a:br>
            <a:br>
              <a:rPr lang="de-DE" altLang="de-DE" u="sng" dirty="0"/>
            </a:br>
            <a:r>
              <a:rPr lang="de-DE" altLang="de-DE" dirty="0"/>
              <a:t>Orchester (INS)</a:t>
            </a:r>
            <a:br>
              <a:rPr lang="de-DE" altLang="de-DE" dirty="0"/>
            </a:br>
            <a:r>
              <a:rPr lang="de-DE" altLang="de-DE" dirty="0"/>
              <a:t>Chor (VOK)</a:t>
            </a:r>
            <a:br>
              <a:rPr lang="de-DE" altLang="de-DE" dirty="0"/>
            </a:br>
            <a:r>
              <a:rPr lang="de-DE" altLang="de-DE" dirty="0"/>
              <a:t>Psychologie</a:t>
            </a:r>
            <a:br>
              <a:rPr lang="de-DE" altLang="de-DE" dirty="0"/>
            </a:br>
            <a:r>
              <a:rPr lang="de-DE" altLang="de-DE" dirty="0"/>
              <a:t>Philosophie</a:t>
            </a:r>
            <a:br>
              <a:rPr lang="de-DE" altLang="de-DE" dirty="0"/>
            </a:br>
            <a:r>
              <a:rPr lang="de-DE" altLang="de-DE" dirty="0"/>
              <a:t>Schulspiel</a:t>
            </a:r>
            <a:br>
              <a:rPr lang="de-DE" altLang="de-DE" dirty="0"/>
            </a:br>
            <a:r>
              <a:rPr lang="de-DE" altLang="de-DE" dirty="0" err="1"/>
              <a:t>EKo,FKo</a:t>
            </a:r>
            <a:endParaRPr lang="de-DE" altLang="de-DE" dirty="0"/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de-DE" altLang="de-DE" dirty="0"/>
              <a:t>   Produktdesign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de-DE" altLang="de-DE" dirty="0"/>
              <a:t>	BCP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endParaRPr lang="de-DE" altLang="de-DE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37863" y="1598308"/>
            <a:ext cx="4038600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de-DE" dirty="0"/>
              <a:t>Fächer aus dem Wahlpflichtbereich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charset="0"/>
              <a:buChar char="•"/>
            </a:pPr>
            <a:r>
              <a:rPr lang="de-DE" altLang="de-DE" dirty="0"/>
              <a:t>Bildnerische Praxis (Add. Kunst)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charset="0"/>
              <a:buChar char="•"/>
            </a:pPr>
            <a:r>
              <a:rPr lang="de-DE" altLang="de-DE" dirty="0"/>
              <a:t>Instrument/Gesang (Add. Musik)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</a:pPr>
            <a:endParaRPr lang="de-DE" alt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400" u="sng">
                <a:solidFill>
                  <a:srgbClr val="C00000"/>
                </a:solidFill>
              </a:rPr>
              <a:t>Additum in Kunst oder Musik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indent="-279400" eaLnBrk="0" hangingPunct="0">
              <a:spcBef>
                <a:spcPts val="7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de-DE" altLang="de-DE" sz="2400" u="sng"/>
              <a:t>Bildnerische Praxis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Symbol" pitchFamily="16" charset="2"/>
              <a:buChar char=""/>
            </a:pPr>
            <a:r>
              <a:rPr lang="de-DE" altLang="de-DE" sz="2400"/>
              <a:t>zweistündig, Erstellen einer Arbeitsmappe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de-DE" altLang="de-DE" sz="1400"/>
              <a:t>	Bewertung:       Schulaufgabe x 2		</a:t>
            </a: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de-DE" altLang="de-DE" sz="1400"/>
              <a:t>		                Arbeitsmappe x 3</a:t>
            </a: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de-DE" altLang="de-DE" sz="1400"/>
              <a:t>	  	       Durchschnitt der KLN x 1 </a:t>
            </a: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endParaRPr lang="de-DE" altLang="de-DE" sz="140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de-DE" altLang="de-DE" sz="2400" u="sng"/>
              <a:t>Instrument (Gesang)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Symbol" pitchFamily="16" charset="2"/>
              <a:buChar char=""/>
            </a:pPr>
            <a:r>
              <a:rPr lang="de-DE" altLang="de-DE" sz="2400"/>
              <a:t>einstündig, Unterricht durch den Instrumental- (bzw.  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de-DE" altLang="de-DE" sz="2400"/>
              <a:t>    Gesangs-) lehrer 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de-DE" altLang="de-DE" sz="1400"/>
              <a:t>       Bewertung:       Schulaufgabe x 2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de-DE" altLang="de-DE" sz="1400"/>
              <a:t>                                praktische Prüfung x 3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de-DE" altLang="de-DE" sz="1400"/>
              <a:t>		                Durchschnitt der KLN x 1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de-DE" altLang="de-DE" sz="1400"/>
              <a:t>		     	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de-DE" altLang="de-DE" sz="2400">
                <a:solidFill>
                  <a:srgbClr val="CC3300"/>
                </a:solidFill>
              </a:rPr>
              <a:t>	</a:t>
            </a:r>
            <a:r>
              <a:rPr lang="de-DE" altLang="de-DE" sz="2400">
                <a:solidFill>
                  <a:srgbClr val="C00000"/>
                </a:solidFill>
              </a:rPr>
              <a:t>Die Wahl eines Additums legt automatisch fest, dass in diesem Fach schriftliches Abitur geschrieben wird!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endParaRPr lang="de-DE" altLang="de-DE" sz="2400">
              <a:solidFill>
                <a:srgbClr val="FF330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endParaRPr lang="de-DE" altLang="de-DE" sz="24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1053</Words>
  <Application>Microsoft Office PowerPoint</Application>
  <PresentationFormat>Bildschirmpräsentation (4:3)</PresentationFormat>
  <Paragraphs>477</Paragraphs>
  <Slides>35</Slides>
  <Notes>35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43" baseType="lpstr">
      <vt:lpstr>Arial</vt:lpstr>
      <vt:lpstr>Calibri</vt:lpstr>
      <vt:lpstr>Courier New</vt:lpstr>
      <vt:lpstr>Symbol</vt:lpstr>
      <vt:lpstr>Times New Roman</vt:lpstr>
      <vt:lpstr>Verdana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Rita Klumpp</cp:lastModifiedBy>
  <cp:revision>127</cp:revision>
  <cp:lastPrinted>2016-10-10T09:33:15Z</cp:lastPrinted>
  <dcterms:created xsi:type="dcterms:W3CDTF">2008-11-11T16:27:53Z</dcterms:created>
  <dcterms:modified xsi:type="dcterms:W3CDTF">2019-11-03T14:28:02Z</dcterms:modified>
</cp:coreProperties>
</file>